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48"/>
  </p:notesMasterIdLst>
  <p:sldIdLst>
    <p:sldId id="699" r:id="rId3"/>
    <p:sldId id="848" r:id="rId4"/>
    <p:sldId id="849" r:id="rId5"/>
    <p:sldId id="850" r:id="rId6"/>
    <p:sldId id="851" r:id="rId7"/>
    <p:sldId id="852" r:id="rId8"/>
    <p:sldId id="853" r:id="rId9"/>
    <p:sldId id="854" r:id="rId10"/>
    <p:sldId id="855" r:id="rId11"/>
    <p:sldId id="856" r:id="rId12"/>
    <p:sldId id="857" r:id="rId13"/>
    <p:sldId id="858" r:id="rId14"/>
    <p:sldId id="859" r:id="rId15"/>
    <p:sldId id="860" r:id="rId16"/>
    <p:sldId id="861" r:id="rId17"/>
    <p:sldId id="862" r:id="rId18"/>
    <p:sldId id="863" r:id="rId19"/>
    <p:sldId id="864" r:id="rId20"/>
    <p:sldId id="865" r:id="rId21"/>
    <p:sldId id="866" r:id="rId22"/>
    <p:sldId id="867" r:id="rId23"/>
    <p:sldId id="868" r:id="rId24"/>
    <p:sldId id="869" r:id="rId25"/>
    <p:sldId id="870" r:id="rId26"/>
    <p:sldId id="871" r:id="rId27"/>
    <p:sldId id="872" r:id="rId28"/>
    <p:sldId id="873" r:id="rId29"/>
    <p:sldId id="874" r:id="rId30"/>
    <p:sldId id="875" r:id="rId31"/>
    <p:sldId id="876" r:id="rId32"/>
    <p:sldId id="877" r:id="rId33"/>
    <p:sldId id="878" r:id="rId34"/>
    <p:sldId id="879" r:id="rId35"/>
    <p:sldId id="880" r:id="rId36"/>
    <p:sldId id="881" r:id="rId37"/>
    <p:sldId id="882" r:id="rId38"/>
    <p:sldId id="883" r:id="rId39"/>
    <p:sldId id="884" r:id="rId40"/>
    <p:sldId id="885" r:id="rId41"/>
    <p:sldId id="886" r:id="rId42"/>
    <p:sldId id="887" r:id="rId43"/>
    <p:sldId id="889" r:id="rId44"/>
    <p:sldId id="890" r:id="rId45"/>
    <p:sldId id="702" r:id="rId46"/>
    <p:sldId id="679" r:id="rId47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477"/>
    <a:srgbClr val="2462B0"/>
    <a:srgbClr val="E14A30"/>
    <a:srgbClr val="FDBA14"/>
    <a:srgbClr val="000000"/>
    <a:srgbClr val="D83F3F"/>
    <a:srgbClr val="FFCE33"/>
    <a:srgbClr val="22B1BF"/>
    <a:srgbClr val="499DCC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30" autoAdjust="0"/>
    <p:restoredTop sz="86447" autoAdjust="0"/>
  </p:normalViewPr>
  <p:slideViewPr>
    <p:cSldViewPr snapToGrid="0">
      <p:cViewPr>
        <p:scale>
          <a:sx n="83" d="100"/>
          <a:sy n="83" d="100"/>
        </p:scale>
        <p:origin x="-78" y="-60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8BF3-28B4-4D29-8143-291BBD75E4ED}" type="datetimeFigureOut">
              <a:rPr lang="vi-VN" smtClean="0"/>
              <a:t>13/03/2020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BCFDA-27A2-45EC-9890-6B4CDA215AA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75822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BCFDA-27A2-45EC-9890-6B4CDA215AA0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31348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4312BD-C957-47F6-9609-7C3D10866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86417"/>
          </a:xfrm>
        </p:spPr>
        <p:txBody>
          <a:bodyPr anchor="b"/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F25837F-8C6B-4F04-9A01-36F9C0777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0260"/>
            <a:ext cx="9144000" cy="106754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A208C0B-8F0E-45AC-8A5F-73E91FFE6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E09A07F-AF8B-455B-9CF1-96C49D9D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  <p:sp>
        <p:nvSpPr>
          <p:cNvPr id="19" name="Rectangle 18"/>
          <p:cNvSpPr/>
          <p:nvPr userDrawn="1"/>
        </p:nvSpPr>
        <p:spPr>
          <a:xfrm>
            <a:off x="0" y="-17461"/>
            <a:ext cx="12192000" cy="6211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9041"/>
            <a:ext cx="12200878" cy="695325"/>
          </a:xfrm>
          <a:prstGeom prst="rect">
            <a:avLst/>
          </a:prstGeom>
        </p:spPr>
      </p:pic>
      <p:pic>
        <p:nvPicPr>
          <p:cNvPr id="18" name="Picture 17"/>
          <p:cNvPicPr/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476" y="147718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18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476E83-14A5-4D2B-8BD8-37CA5F407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D8F40AB-8BDC-4478-9707-A74E87984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7A20860-B9BF-4AF1-8512-F46CCEB9F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3CC4875-5E3B-4A11-AE37-35EB7F30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515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FD0BEEA7-B126-4372-8699-B148BE775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F233BDC-705A-47B0-8E6C-FB68332FC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1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63FCCF-8987-4909-99D0-0703AD4F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A2C0C29-05BA-42B7-9995-CFE659002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55923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5258C-0E73-48C3-933C-EA2F505AD491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576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7A9ED-C2F5-4634-99DA-1F64BC2CCE03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35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44491-D23A-4D44-A0D8-46DF6ABF3EB1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964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522A-3971-4BF1-9667-EDA3A9BB227B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32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19D7-A3AA-4023-84A0-FAD56F0349C0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8446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01F0F-7430-454A-9F74-B8317E7CC42E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9943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8BF7E-54AD-4E38-90FC-966443D023B7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9424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48FC8-D19F-45FA-A611-8D55E07343DE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510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55DB36-0E1A-4848-9EC4-0357353DE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A6304AB-C35A-491B-A8FE-97CA94F03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27" y="692458"/>
            <a:ext cx="12096884" cy="548450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EBB10F6-26BA-42E8-AA86-7CD09DC4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82C4C3B-D2A7-494D-91D6-C50AFF1D9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752030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FEBD7-5858-49C3-87FA-B91D126E3F5B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1155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BCF1-3769-480E-97DC-E8A61256B008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3473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9E6A0-8760-4DA7-8FEA-8C49DE218130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087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C5ED5B-D85A-4EA5-8204-F6CC04620474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036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FA4AD3-E019-422D-9D5A-14032CCB68DD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57783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295544F-8A32-4659-B791-D60CF9734EB3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5982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F11788-EFA1-42B4-8B7A-94FB00D6153B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47393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96D2E9-7F45-4FFF-9DC8-062EA49BDB01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32075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906C1-37FF-43E8-B39B-732E3CC496FB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8233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E7988A-A6C1-44F8-989C-25538012A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AD72AA3-3B8D-4D07-8910-FAAA0FB28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76AEAB1-CE8E-41F6-9D98-3609367C9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1D9D7EE-D098-488F-8300-7C134D4A8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7149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7B5830-E696-45A2-A73B-510DD9130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CEA849-81E2-4BE0-8290-8FBE0ADC6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B0BFD9A-38D6-4834-BCC3-516D2B666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29C265C-E30A-48D2-A801-93AED488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F65783E-592F-4F93-AC1E-0627B82C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173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E52A0-2646-48E5-9972-455E34C11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DF8A5D-FBEE-4509-BC77-79CAD42F5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0DB4538-9808-4815-9F15-516B1C4F9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55EF3D2-69F5-405F-8043-FB1CADAF2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5342D84-AFF6-481A-A58F-DFBC67D31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4250199-E5D5-4B01-AFD8-27A51BAA5F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70029" y="6423557"/>
            <a:ext cx="2743200" cy="365125"/>
          </a:xfrm>
          <a:prstGeom prst="rect">
            <a:avLst/>
          </a:prstGeom>
        </p:spPr>
        <p:txBody>
          <a:bodyPr/>
          <a:lstStyle/>
          <a:p>
            <a:fld id="{9A641A84-F220-49FB-A1B1-98FF6CFC5A6C}" type="datetime1">
              <a:rPr lang="vi-VN" smtClean="0"/>
              <a:t>13/03/2020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2945508-0E62-4D58-B97F-7824F7851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53C82BA-2516-4372-948C-C42C8D601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74535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432CF8-7D5B-480F-B838-D37A5DBB7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919" y="86227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001EAA6-3DD2-4DF1-87F1-630AA896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01EB5FC-C2FB-4B79-866B-8D399692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0880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AB12899-CA56-4BE2-97B2-2C904F70C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35D1DF-A72A-4D3A-8D9E-88BB9A2F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533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1A6FAD-590D-4C74-BFAB-36CE7BBE6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5D11820-EF58-41A0-9238-4484DE45E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9039D08-D2DE-41F0-BD50-656487C5B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58CBDDC-3B3A-46C4-90C0-AE77DE5DA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0883556-34F2-49D4-9236-E7E80B371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81429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9412E6-03E9-40E7-93E1-5843478C6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B10C008-C2FC-44E0-97D1-C6F97F464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BB827DE-C886-4A35-9A24-45609CBB2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17351EB-00F6-4AA9-B602-2A7F9A43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08FB513-8A03-47A7-ABA9-5790C24D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81709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 flipH="1">
            <a:off x="0" y="-19411"/>
            <a:ext cx="12192000" cy="622131"/>
          </a:xfrm>
          <a:prstGeom prst="rect">
            <a:avLst/>
          </a:prstGeom>
        </p:spPr>
      </p:pic>
      <p:pic>
        <p:nvPicPr>
          <p:cNvPr id="7" name="Picture 6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2157EF0-FA0D-46AC-A44E-30439F0D6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1" y="31548"/>
            <a:ext cx="12096883" cy="532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F22E43A-7AD2-4208-A5E2-3728C5E80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27" y="801157"/>
            <a:ext cx="12096884" cy="5375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8AFBBC9-B8F7-4D8D-91A2-703D35B1E8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738" y="6434136"/>
            <a:ext cx="112612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78D43B6-A609-4282-AF56-EEAE2079E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3317" y="6423618"/>
            <a:ext cx="6743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01540FA-0942-482B-9F37-EA3921DFDA04}" type="slidenum">
              <a:rPr lang="vi-VN" smtClean="0"/>
              <a:pPr/>
              <a:t>‹#›</a:t>
            </a:fld>
            <a:endParaRPr lang="vi-VN"/>
          </a:p>
        </p:txBody>
      </p:sp>
      <p:pic>
        <p:nvPicPr>
          <p:cNvPr id="9" name="Picture 8"/>
          <p:cNvPicPr/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689" y="108244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100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Arial" panose="020B0604020202020204" pitchFamily="34" charset="0"/>
          <a:ea typeface="Tahoma" panose="020B060403050404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16887-A4C4-459A-9858-87DCA19365F0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13/03/2020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196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hyperlink" Target="mailto:tuyensinh@bachkhoa-aptech.edu.vn" TargetMode="External"/><Relationship Id="rId7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1524000" y="2106706"/>
            <a:ext cx="9144000" cy="2504097"/>
          </a:xfrm>
        </p:spPr>
        <p:txBody>
          <a:bodyPr/>
          <a:lstStyle/>
          <a:p>
            <a:r>
              <a:rPr lang="en-US" sz="4000" b="1" smtClean="0">
                <a:solidFill>
                  <a:schemeClr val="tx1"/>
                </a:solidFill>
              </a:rPr>
              <a:t>Bài </a:t>
            </a:r>
            <a:r>
              <a:rPr lang="en-US" sz="4000" b="1"/>
              <a:t>7</a:t>
            </a:r>
            <a:r>
              <a:rPr lang="en-US" sz="4000" smtClean="0">
                <a:solidFill>
                  <a:schemeClr val="tx1"/>
                </a:solidFill>
              </a:rPr>
              <a:t/>
            </a:r>
            <a:br>
              <a:rPr lang="en-US" sz="4000" smtClean="0">
                <a:solidFill>
                  <a:schemeClr val="tx1"/>
                </a:solidFill>
              </a:rPr>
            </a:br>
            <a:r>
              <a:rPr lang="en-US" sz="4000" smtClean="0"/>
              <a:t>Đồ họa và hình ảnh động trong CSS3</a:t>
            </a:r>
            <a:r>
              <a:rPr lang="en-US" sz="4000" smtClean="0">
                <a:solidFill>
                  <a:schemeClr val="tx1"/>
                </a:solidFill>
              </a:rPr>
              <a:t/>
            </a:r>
            <a:br>
              <a:rPr lang="en-US" sz="4000" smtClean="0">
                <a:solidFill>
                  <a:schemeClr val="tx1"/>
                </a:solidFill>
              </a:rPr>
            </a:br>
            <a:endParaRPr lang="en-US" sz="4000">
              <a:solidFill>
                <a:schemeClr val="tx1"/>
              </a:solidFill>
            </a:endParaRPr>
          </a:p>
        </p:txBody>
      </p:sp>
      <p:sp>
        <p:nvSpPr>
          <p:cNvPr id="21" name="Subtitle 20"/>
          <p:cNvSpPr>
            <a:spLocks noGrp="1"/>
          </p:cNvSpPr>
          <p:nvPr>
            <p:ph type="subTitle" idx="1"/>
          </p:nvPr>
        </p:nvSpPr>
        <p:spPr>
          <a:xfrm>
            <a:off x="1524000" y="4692284"/>
            <a:ext cx="9144000" cy="106754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</a:t>
            </a:r>
            <a:r>
              <a:rPr lang="en-US"/>
              <a:t>6</a:t>
            </a:r>
            <a:r>
              <a:rPr lang="vi-VN" smtClean="0"/>
              <a:t> -</a:t>
            </a:r>
            <a:r>
              <a:rPr lang="en-US" smtClean="0"/>
              <a:t> </a:t>
            </a:r>
            <a:r>
              <a:rPr lang="en-US" smtClean="0"/>
              <a:t>Đồ họa và hình ảnh động trong CSS3</a:t>
            </a:r>
            <a:endParaRPr lang="vi-V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9192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38071"/>
            <a:ext cx="505206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CHÈN HÌNH ẢNH</a:t>
            </a:r>
            <a:r>
              <a:rPr lang="vi-VN" spc="-125" dirty="0"/>
              <a:t> </a:t>
            </a:r>
            <a:r>
              <a:rPr lang="vi-VN" dirty="0" smtClean="0"/>
              <a:t>2-6</a:t>
            </a:r>
            <a:endParaRPr lang="vi-VN" dirty="0"/>
          </a:p>
        </p:txBody>
      </p:sp>
      <p:sp>
        <p:nvSpPr>
          <p:cNvPr id="9" name="object 9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10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6" y="776097"/>
            <a:ext cx="10605346" cy="29531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Bảng sau liệt </a:t>
            </a:r>
            <a:r>
              <a:rPr spc="-24" dirty="0">
                <a:latin typeface="Calibri"/>
                <a:cs typeface="Calibri"/>
              </a:rPr>
              <a:t>kê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</a:t>
            </a:r>
            <a:r>
              <a:rPr spc="5" dirty="0">
                <a:latin typeface="Calibri"/>
                <a:cs typeface="Calibri"/>
              </a:rPr>
              <a:t>thường được </a:t>
            </a:r>
            <a:r>
              <a:rPr dirty="0">
                <a:latin typeface="Calibri"/>
                <a:cs typeface="Calibri"/>
              </a:rPr>
              <a:t>sử dụng trong những </a:t>
            </a:r>
            <a:r>
              <a:rPr spc="5" dirty="0">
                <a:latin typeface="Calibri"/>
                <a:cs typeface="Calibri"/>
              </a:rPr>
              <a:t>phần tử</a:t>
            </a:r>
            <a:r>
              <a:rPr spc="-239" dirty="0">
                <a:latin typeface="Calibri"/>
                <a:cs typeface="Calibri"/>
              </a:rPr>
              <a:t> </a:t>
            </a:r>
            <a:r>
              <a:rPr spc="-19" dirty="0">
                <a:latin typeface="Calibri"/>
                <a:cs typeface="Calibri"/>
              </a:rPr>
              <a:t>IMG.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412240" y="1211582"/>
            <a:ext cx="9597136" cy="21640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136263"/>
              </p:ext>
            </p:extLst>
          </p:nvPr>
        </p:nvGraphicFramePr>
        <p:xfrm>
          <a:off x="1422402" y="1219202"/>
          <a:ext cx="9550400" cy="214058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69253"/>
                <a:gridCol w="7481147"/>
              </a:tblGrid>
              <a:tr h="487680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Thuộc tính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319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111760" algn="ctr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147319" marB="0">
                    <a:solidFill>
                      <a:srgbClr val="943735"/>
                    </a:solidFill>
                  </a:tcPr>
                </a:tc>
              </a:tr>
              <a:tr h="48704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15"/>
                        </a:spcBef>
                      </a:pPr>
                      <a:r>
                        <a:rPr sz="1600" spc="-5" dirty="0">
                          <a:latin typeface="Courier New"/>
                          <a:cs typeface="Courier New"/>
                        </a:rPr>
                        <a:t>src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2890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1600" spc="-5" dirty="0">
                          <a:latin typeface="Arial"/>
                          <a:cs typeface="Arial"/>
                        </a:rPr>
                        <a:t>Xác định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đường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dẫn hình</a:t>
                      </a:r>
                      <a:r>
                        <a:rPr sz="1600" spc="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ảnh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147319" marB="0">
                    <a:solidFill>
                      <a:srgbClr val="D6E3BC"/>
                    </a:solidFill>
                  </a:tcPr>
                </a:tc>
              </a:tr>
              <a:tr h="64389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19"/>
                        </a:spcBef>
                      </a:pPr>
                      <a:r>
                        <a:rPr sz="1600" spc="-5" dirty="0">
                          <a:latin typeface="Courier New"/>
                          <a:cs typeface="Courier New"/>
                        </a:rPr>
                        <a:t>height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29540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spc="-10" dirty="0">
                          <a:latin typeface="Arial"/>
                          <a:cs typeface="Arial"/>
                        </a:rPr>
                        <a:t>Chỉ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ra chiều cao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hình</a:t>
                      </a:r>
                      <a:r>
                        <a:rPr sz="1600" spc="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ảnh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F1DCDB"/>
                    </a:solidFill>
                  </a:tcPr>
                </a:tc>
              </a:tr>
              <a:tr h="52196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19"/>
                        </a:spcBef>
                      </a:pPr>
                      <a:r>
                        <a:rPr sz="1600" spc="-5" dirty="0">
                          <a:latin typeface="Courier New"/>
                          <a:cs typeface="Courier New"/>
                        </a:rPr>
                        <a:t>width</a:t>
                      </a:r>
                      <a:endParaRPr sz="1600">
                        <a:latin typeface="Courier New"/>
                        <a:cs typeface="Courier New"/>
                      </a:endParaRPr>
                    </a:p>
                  </a:txBody>
                  <a:tcPr marL="0" marR="0" marT="129540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spc="-10" dirty="0">
                          <a:latin typeface="Arial"/>
                          <a:cs typeface="Arial"/>
                        </a:rPr>
                        <a:t>Chỉ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ra chiều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rộng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hình</a:t>
                      </a:r>
                      <a:r>
                        <a:rPr sz="1600" spc="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ảnh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653625" y="3444170"/>
            <a:ext cx="7824894" cy="1446391"/>
          </a:xfrm>
          <a:prstGeom prst="rect">
            <a:avLst/>
          </a:prstGeom>
        </p:spPr>
        <p:txBody>
          <a:bodyPr vert="horz" wrap="square" lIns="0" tIns="108075" rIns="0" bIns="0" rtlCol="0">
            <a:spAutoFit/>
          </a:bodyPr>
          <a:lstStyle/>
          <a:p>
            <a:pPr marL="341610" indent="-326493">
              <a:spcBef>
                <a:spcPts val="85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23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dụ</a:t>
            </a:r>
            <a:endParaRPr>
              <a:latin typeface="Calibri"/>
              <a:cs typeface="Calibri"/>
            </a:endParaRPr>
          </a:p>
          <a:p>
            <a:pPr marL="432303">
              <a:spcBef>
                <a:spcPts val="605"/>
              </a:spcBef>
            </a:pPr>
            <a:r>
              <a:rPr sz="1900" spc="-5" dirty="0">
                <a:latin typeface="Courier New"/>
                <a:cs typeface="Courier New"/>
              </a:rPr>
              <a:t>&lt;body&gt;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41"/>
              </a:spcBef>
            </a:pPr>
            <a:r>
              <a:rPr sz="1900" spc="-5" dirty="0">
                <a:latin typeface="Courier New"/>
                <a:cs typeface="Courier New"/>
              </a:rPr>
              <a:t>&lt;img src=”UNO.jpg” width=”225”</a:t>
            </a:r>
            <a:r>
              <a:rPr sz="1900" spc="5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height=”151”/&gt;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619"/>
              </a:spcBef>
            </a:pPr>
            <a:r>
              <a:rPr sz="1900" spc="-5" dirty="0">
                <a:latin typeface="Courier New"/>
                <a:cs typeface="Courier New"/>
              </a:rPr>
              <a:t>&lt;/body&gt;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43157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38071"/>
            <a:ext cx="505206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CHÈN HÌNH ẢNH</a:t>
            </a:r>
            <a:r>
              <a:rPr lang="vi-VN" spc="-125" dirty="0"/>
              <a:t> </a:t>
            </a:r>
            <a:r>
              <a:rPr lang="vi-VN" dirty="0" smtClean="0"/>
              <a:t>3-6</a:t>
            </a:r>
            <a:endParaRPr lang="vi-VN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11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6" y="876046"/>
            <a:ext cx="9943253" cy="3678292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Hình ảnh có thể lưu trữ trong thư </a:t>
            </a:r>
            <a:r>
              <a:rPr spc="5" dirty="0">
                <a:latin typeface="Calibri"/>
                <a:cs typeface="Calibri"/>
              </a:rPr>
              <a:t>mục </a:t>
            </a:r>
            <a:r>
              <a:rPr dirty="0">
                <a:latin typeface="Calibri"/>
                <a:cs typeface="Calibri"/>
              </a:rPr>
              <a:t>con </a:t>
            </a:r>
            <a:r>
              <a:rPr spc="5" dirty="0">
                <a:latin typeface="Calibri"/>
                <a:cs typeface="Calibri"/>
              </a:rPr>
              <a:t>của thư mục chứa </a:t>
            </a:r>
            <a:r>
              <a:rPr dirty="0">
                <a:latin typeface="Calibri"/>
                <a:cs typeface="Calibri"/>
              </a:rPr>
              <a:t>file</a:t>
            </a:r>
            <a:r>
              <a:rPr spc="-20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572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30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trường hợp </a:t>
            </a:r>
            <a:r>
              <a:rPr spc="-5" dirty="0">
                <a:latin typeface="Calibri"/>
                <a:cs typeface="Calibri"/>
              </a:rPr>
              <a:t>này </a:t>
            </a:r>
            <a:r>
              <a:rPr spc="-11" dirty="0">
                <a:latin typeface="Calibri"/>
                <a:cs typeface="Calibri"/>
              </a:rPr>
              <a:t>ta </a:t>
            </a:r>
            <a:r>
              <a:rPr dirty="0">
                <a:latin typeface="Calibri"/>
                <a:cs typeface="Calibri"/>
              </a:rPr>
              <a:t>dùng </a:t>
            </a:r>
            <a:r>
              <a:rPr spc="5" dirty="0">
                <a:latin typeface="Calibri"/>
                <a:cs typeface="Calibri"/>
              </a:rPr>
              <a:t>như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sau.</a:t>
            </a:r>
            <a:endParaRPr>
              <a:latin typeface="Calibri"/>
              <a:cs typeface="Calibri"/>
            </a:endParaRPr>
          </a:p>
          <a:p>
            <a:pPr marL="432303">
              <a:spcBef>
                <a:spcPts val="2822"/>
              </a:spcBef>
            </a:pPr>
            <a:r>
              <a:rPr sz="1900" spc="-5" dirty="0">
                <a:latin typeface="Courier New"/>
                <a:cs typeface="Courier New"/>
              </a:rPr>
              <a:t>&lt;body&gt;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41"/>
              </a:spcBef>
            </a:pPr>
            <a:r>
              <a:rPr sz="1900" spc="-5" dirty="0">
                <a:latin typeface="Courier New"/>
                <a:cs typeface="Courier New"/>
              </a:rPr>
              <a:t>&lt;img src=”image_folder/UNO.jpg” width=”225”</a:t>
            </a:r>
            <a:r>
              <a:rPr sz="1900" spc="71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height=”151”/&gt;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613"/>
              </a:spcBef>
            </a:pPr>
            <a:r>
              <a:rPr sz="1900" spc="-5" dirty="0">
                <a:latin typeface="Courier New"/>
                <a:cs typeface="Courier New"/>
              </a:rPr>
              <a:t>&lt;/body&gt;</a:t>
            </a:r>
            <a:endParaRPr sz="1900">
              <a:latin typeface="Courier New"/>
              <a:cs typeface="Courier New"/>
            </a:endParaRPr>
          </a:p>
          <a:p>
            <a:pPr marL="341610" indent="-326493">
              <a:spcBef>
                <a:spcPts val="181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Căn</a:t>
            </a:r>
            <a:r>
              <a:rPr spc="15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lề</a:t>
            </a:r>
            <a:endParaRPr>
              <a:latin typeface="Calibri"/>
              <a:cs typeface="Calibri"/>
            </a:endParaRPr>
          </a:p>
          <a:p>
            <a:pPr marL="432303">
              <a:spcBef>
                <a:spcPts val="1671"/>
              </a:spcBef>
            </a:pPr>
            <a:r>
              <a:rPr sz="1900" spc="-5" dirty="0">
                <a:latin typeface="Courier New"/>
                <a:cs typeface="Courier New"/>
              </a:rPr>
              <a:t>&lt;body&gt;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49"/>
              </a:spcBef>
            </a:pPr>
            <a:r>
              <a:rPr sz="1900" spc="-5" dirty="0">
                <a:latin typeface="Courier New"/>
                <a:cs typeface="Courier New"/>
              </a:rPr>
              <a:t>&lt;img src=”image_folder/UNO.jpg”</a:t>
            </a:r>
            <a:r>
              <a:rPr sz="1900" spc="30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style=”float:left”/&gt;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613"/>
              </a:spcBef>
            </a:pPr>
            <a:r>
              <a:rPr sz="1900" spc="-5" dirty="0">
                <a:latin typeface="Courier New"/>
                <a:cs typeface="Courier New"/>
              </a:rPr>
              <a:t>&lt;/body&gt;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35159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38071"/>
            <a:ext cx="505206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CHÈN HÌNH ẢNH</a:t>
            </a:r>
            <a:r>
              <a:rPr lang="vi-VN" spc="-125" dirty="0"/>
              <a:t> </a:t>
            </a:r>
            <a:r>
              <a:rPr lang="vi-VN" dirty="0" smtClean="0"/>
              <a:t>4-6</a:t>
            </a:r>
            <a:endParaRPr lang="vi-VN" dirty="0"/>
          </a:p>
        </p:txBody>
      </p:sp>
      <p:sp>
        <p:nvSpPr>
          <p:cNvPr id="17" name="object 17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6" y="780670"/>
            <a:ext cx="3381585" cy="29531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số giá trị </a:t>
            </a:r>
            <a:r>
              <a:rPr spc="5" dirty="0">
                <a:latin typeface="Calibri"/>
                <a:cs typeface="Calibri"/>
              </a:rPr>
              <a:t>của</a:t>
            </a:r>
            <a:r>
              <a:rPr spc="-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float.</a:t>
            </a:r>
            <a:endParaRPr>
              <a:latin typeface="Calibri"/>
              <a:cs typeface="Calibri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361805"/>
              </p:ext>
            </p:extLst>
          </p:nvPr>
        </p:nvGraphicFramePr>
        <p:xfrm>
          <a:off x="1422400" y="1143001"/>
          <a:ext cx="9551247" cy="246887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20240"/>
                <a:gridCol w="7631007"/>
              </a:tblGrid>
              <a:tr h="441817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Giá</a:t>
                      </a:r>
                      <a:r>
                        <a:rPr sz="1600" b="1" spc="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trị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319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222885" algn="ctr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147319" marB="0">
                    <a:solidFill>
                      <a:srgbClr val="943735"/>
                    </a:solidFill>
                  </a:tcPr>
                </a:tc>
              </a:tr>
              <a:tr h="516127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365"/>
                        </a:spcBef>
                      </a:pPr>
                      <a:r>
                        <a:rPr sz="1800" spc="0" dirty="0">
                          <a:latin typeface="Arial"/>
                          <a:cs typeface="Arial"/>
                        </a:rPr>
                        <a:t>left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73356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314325">
                        <a:lnSpc>
                          <a:spcPct val="100000"/>
                        </a:lnSpc>
                        <a:spcBef>
                          <a:spcPts val="99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Phần tử căn</a:t>
                      </a:r>
                      <a:r>
                        <a:rPr sz="13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trái.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5730" marB="0">
                    <a:solidFill>
                      <a:srgbClr val="D6E3BC"/>
                    </a:solidFill>
                  </a:tcPr>
                </a:tc>
              </a:tr>
              <a:tr h="51554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370"/>
                        </a:spcBef>
                      </a:pPr>
                      <a:r>
                        <a:rPr sz="1800" spc="0" dirty="0">
                          <a:latin typeface="Arial"/>
                          <a:cs typeface="Arial"/>
                        </a:rPr>
                        <a:t>right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73990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314325">
                        <a:lnSpc>
                          <a:spcPct val="100000"/>
                        </a:lnSpc>
                        <a:spcBef>
                          <a:spcPts val="99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Phần tử căn</a:t>
                      </a:r>
                      <a:r>
                        <a:rPr sz="1300" spc="-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phải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F1DCDB"/>
                    </a:solidFill>
                  </a:tcPr>
                </a:tc>
              </a:tr>
              <a:tr h="516127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370"/>
                        </a:spcBef>
                      </a:pPr>
                      <a:r>
                        <a:rPr sz="1800" spc="5" dirty="0">
                          <a:latin typeface="Arial"/>
                          <a:cs typeface="Arial"/>
                        </a:rPr>
                        <a:t>none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73990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314325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mặc</a:t>
                      </a:r>
                      <a:r>
                        <a:rPr sz="1300" spc="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D6E3BC"/>
                    </a:solidFill>
                  </a:tcPr>
                </a:tc>
              </a:tr>
              <a:tr h="47925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45"/>
                        </a:spcBef>
                      </a:pPr>
                      <a:r>
                        <a:rPr sz="1800" spc="0" dirty="0">
                          <a:latin typeface="Arial"/>
                          <a:cs typeface="Arial"/>
                        </a:rPr>
                        <a:t>inherit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3271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314325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0" dirty="0">
                          <a:latin typeface="Arial"/>
                          <a:cs typeface="Arial"/>
                        </a:rPr>
                        <a:t>Tuân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theo phần tử cha</a:t>
                      </a:r>
                      <a:r>
                        <a:rPr sz="1300" spc="-8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nó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F1DCDB"/>
                    </a:solidFill>
                  </a:tcPr>
                </a:tc>
              </a:tr>
            </a:tbl>
          </a:graphicData>
        </a:graphic>
      </p:graphicFrame>
      <p:sp>
        <p:nvSpPr>
          <p:cNvPr id="7" name="object 7"/>
          <p:cNvSpPr/>
          <p:nvPr/>
        </p:nvSpPr>
        <p:spPr>
          <a:xfrm>
            <a:off x="407415" y="3735476"/>
            <a:ext cx="11277600" cy="525781"/>
          </a:xfrm>
          <a:custGeom>
            <a:avLst/>
            <a:gdLst/>
            <a:ahLst/>
            <a:cxnLst/>
            <a:rect l="l" t="t" r="r" b="b"/>
            <a:pathLst>
              <a:path w="8458200" h="525779">
                <a:moveTo>
                  <a:pt x="8370570" y="0"/>
                </a:moveTo>
                <a:lnTo>
                  <a:pt x="87630" y="0"/>
                </a:lnTo>
                <a:lnTo>
                  <a:pt x="53519" y="6887"/>
                </a:lnTo>
                <a:lnTo>
                  <a:pt x="25665" y="25669"/>
                </a:lnTo>
                <a:lnTo>
                  <a:pt x="6885" y="53524"/>
                </a:lnTo>
                <a:lnTo>
                  <a:pt x="0" y="87630"/>
                </a:lnTo>
                <a:lnTo>
                  <a:pt x="0" y="438150"/>
                </a:lnTo>
                <a:lnTo>
                  <a:pt x="6885" y="472255"/>
                </a:lnTo>
                <a:lnTo>
                  <a:pt x="25665" y="500110"/>
                </a:lnTo>
                <a:lnTo>
                  <a:pt x="53519" y="518892"/>
                </a:lnTo>
                <a:lnTo>
                  <a:pt x="87630" y="525780"/>
                </a:lnTo>
                <a:lnTo>
                  <a:pt x="8370570" y="525780"/>
                </a:lnTo>
                <a:lnTo>
                  <a:pt x="8404675" y="518892"/>
                </a:lnTo>
                <a:lnTo>
                  <a:pt x="8432530" y="500110"/>
                </a:lnTo>
                <a:lnTo>
                  <a:pt x="8451312" y="472255"/>
                </a:lnTo>
                <a:lnTo>
                  <a:pt x="8458200" y="438150"/>
                </a:lnTo>
                <a:lnTo>
                  <a:pt x="8458200" y="87630"/>
                </a:lnTo>
                <a:lnTo>
                  <a:pt x="8451312" y="53524"/>
                </a:lnTo>
                <a:lnTo>
                  <a:pt x="8432530" y="25669"/>
                </a:lnTo>
                <a:lnTo>
                  <a:pt x="8404675" y="6887"/>
                </a:lnTo>
                <a:lnTo>
                  <a:pt x="8370570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7415" y="4393086"/>
            <a:ext cx="11277600" cy="524510"/>
          </a:xfrm>
          <a:custGeom>
            <a:avLst/>
            <a:gdLst/>
            <a:ahLst/>
            <a:cxnLst/>
            <a:rect l="l" t="t" r="r" b="b"/>
            <a:pathLst>
              <a:path w="8458200" h="524510">
                <a:moveTo>
                  <a:pt x="8370824" y="0"/>
                </a:moveTo>
                <a:lnTo>
                  <a:pt x="87376" y="0"/>
                </a:lnTo>
                <a:lnTo>
                  <a:pt x="53363" y="6865"/>
                </a:lnTo>
                <a:lnTo>
                  <a:pt x="25590" y="25590"/>
                </a:lnTo>
                <a:lnTo>
                  <a:pt x="6865" y="53363"/>
                </a:lnTo>
                <a:lnTo>
                  <a:pt x="0" y="87376"/>
                </a:lnTo>
                <a:lnTo>
                  <a:pt x="0" y="436880"/>
                </a:lnTo>
                <a:lnTo>
                  <a:pt x="6865" y="470892"/>
                </a:lnTo>
                <a:lnTo>
                  <a:pt x="25590" y="498665"/>
                </a:lnTo>
                <a:lnTo>
                  <a:pt x="53363" y="517390"/>
                </a:lnTo>
                <a:lnTo>
                  <a:pt x="87376" y="524256"/>
                </a:lnTo>
                <a:lnTo>
                  <a:pt x="8370824" y="524256"/>
                </a:lnTo>
                <a:lnTo>
                  <a:pt x="8404836" y="517390"/>
                </a:lnTo>
                <a:lnTo>
                  <a:pt x="8432609" y="498665"/>
                </a:lnTo>
                <a:lnTo>
                  <a:pt x="8451334" y="470892"/>
                </a:lnTo>
                <a:lnTo>
                  <a:pt x="8458200" y="436880"/>
                </a:lnTo>
                <a:lnTo>
                  <a:pt x="8458200" y="87376"/>
                </a:lnTo>
                <a:lnTo>
                  <a:pt x="8451334" y="53363"/>
                </a:lnTo>
                <a:lnTo>
                  <a:pt x="8432609" y="25590"/>
                </a:lnTo>
                <a:lnTo>
                  <a:pt x="8404836" y="6865"/>
                </a:lnTo>
                <a:lnTo>
                  <a:pt x="8370824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7415" y="5068978"/>
            <a:ext cx="11277600" cy="535306"/>
          </a:xfrm>
          <a:custGeom>
            <a:avLst/>
            <a:gdLst/>
            <a:ahLst/>
            <a:cxnLst/>
            <a:rect l="l" t="t" r="r" b="b"/>
            <a:pathLst>
              <a:path w="8458200" h="535304">
                <a:moveTo>
                  <a:pt x="8369046" y="0"/>
                </a:moveTo>
                <a:lnTo>
                  <a:pt x="89154" y="0"/>
                </a:lnTo>
                <a:lnTo>
                  <a:pt x="54451" y="7000"/>
                </a:lnTo>
                <a:lnTo>
                  <a:pt x="26112" y="26098"/>
                </a:lnTo>
                <a:lnTo>
                  <a:pt x="7006" y="54435"/>
                </a:lnTo>
                <a:lnTo>
                  <a:pt x="0" y="89153"/>
                </a:lnTo>
                <a:lnTo>
                  <a:pt x="0" y="445769"/>
                </a:lnTo>
                <a:lnTo>
                  <a:pt x="7006" y="480472"/>
                </a:lnTo>
                <a:lnTo>
                  <a:pt x="26112" y="508811"/>
                </a:lnTo>
                <a:lnTo>
                  <a:pt x="54451" y="527917"/>
                </a:lnTo>
                <a:lnTo>
                  <a:pt x="89154" y="534924"/>
                </a:lnTo>
                <a:lnTo>
                  <a:pt x="8369046" y="534924"/>
                </a:lnTo>
                <a:lnTo>
                  <a:pt x="8403764" y="527917"/>
                </a:lnTo>
                <a:lnTo>
                  <a:pt x="8432101" y="508811"/>
                </a:lnTo>
                <a:lnTo>
                  <a:pt x="8451199" y="480472"/>
                </a:lnTo>
                <a:lnTo>
                  <a:pt x="8458200" y="445769"/>
                </a:lnTo>
                <a:lnTo>
                  <a:pt x="8458200" y="89153"/>
                </a:lnTo>
                <a:lnTo>
                  <a:pt x="8451199" y="54435"/>
                </a:lnTo>
                <a:lnTo>
                  <a:pt x="8432101" y="26098"/>
                </a:lnTo>
                <a:lnTo>
                  <a:pt x="8403764" y="7000"/>
                </a:lnTo>
                <a:lnTo>
                  <a:pt x="8369046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07415" y="5724298"/>
            <a:ext cx="11277600" cy="608039"/>
          </a:xfrm>
          <a:custGeom>
            <a:avLst/>
            <a:gdLst/>
            <a:ahLst/>
            <a:cxnLst/>
            <a:rect l="l" t="t" r="r" b="b"/>
            <a:pathLst>
              <a:path w="8458200" h="512445">
                <a:moveTo>
                  <a:pt x="8372856" y="0"/>
                </a:moveTo>
                <a:lnTo>
                  <a:pt x="85344" y="0"/>
                </a:lnTo>
                <a:lnTo>
                  <a:pt x="52126" y="6707"/>
                </a:lnTo>
                <a:lnTo>
                  <a:pt x="24998" y="24998"/>
                </a:lnTo>
                <a:lnTo>
                  <a:pt x="6707" y="52126"/>
                </a:lnTo>
                <a:lnTo>
                  <a:pt x="0" y="85343"/>
                </a:lnTo>
                <a:lnTo>
                  <a:pt x="0" y="426707"/>
                </a:lnTo>
                <a:lnTo>
                  <a:pt x="6707" y="459932"/>
                </a:lnTo>
                <a:lnTo>
                  <a:pt x="24998" y="487064"/>
                </a:lnTo>
                <a:lnTo>
                  <a:pt x="52126" y="505356"/>
                </a:lnTo>
                <a:lnTo>
                  <a:pt x="85344" y="512063"/>
                </a:lnTo>
                <a:lnTo>
                  <a:pt x="8372856" y="512063"/>
                </a:lnTo>
                <a:lnTo>
                  <a:pt x="8406068" y="505356"/>
                </a:lnTo>
                <a:lnTo>
                  <a:pt x="8433196" y="487064"/>
                </a:lnTo>
                <a:lnTo>
                  <a:pt x="8451490" y="459932"/>
                </a:lnTo>
                <a:lnTo>
                  <a:pt x="8458200" y="426707"/>
                </a:lnTo>
                <a:lnTo>
                  <a:pt x="8458200" y="85343"/>
                </a:lnTo>
                <a:lnTo>
                  <a:pt x="8451490" y="52126"/>
                </a:lnTo>
                <a:lnTo>
                  <a:pt x="8433196" y="24998"/>
                </a:lnTo>
                <a:lnTo>
                  <a:pt x="8406068" y="6707"/>
                </a:lnTo>
                <a:lnTo>
                  <a:pt x="8372856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514232" y="3805686"/>
            <a:ext cx="11170785" cy="2572372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871">
              <a:spcBef>
                <a:spcPts val="119"/>
              </a:spcBef>
            </a:pPr>
            <a:r>
              <a:rPr spc="-5" dirty="0">
                <a:latin typeface="Arial"/>
                <a:cs typeface="Arial"/>
              </a:rPr>
              <a:t>HTML5 giới thiệu một </a:t>
            </a:r>
            <a:r>
              <a:rPr dirty="0">
                <a:latin typeface="Arial"/>
                <a:cs typeface="Arial"/>
              </a:rPr>
              <a:t>thẻ </a:t>
            </a:r>
            <a:r>
              <a:rPr spc="-5" dirty="0">
                <a:latin typeface="Arial"/>
                <a:cs typeface="Arial"/>
              </a:rPr>
              <a:t>&lt;figure&gt; mới hoạt động như một bộ chứa </a:t>
            </a:r>
            <a:r>
              <a:rPr dirty="0">
                <a:latin typeface="Arial"/>
                <a:cs typeface="Arial"/>
              </a:rPr>
              <a:t>thẻ</a:t>
            </a:r>
            <a:r>
              <a:rPr spc="100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&lt;img&gt;.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41"/>
              </a:spcBef>
            </a:pPr>
            <a:endParaRPr sz="2700" dirty="0">
              <a:latin typeface="Times New Roman"/>
              <a:cs typeface="Times New Roman"/>
            </a:endParaRPr>
          </a:p>
          <a:p>
            <a:pPr marL="15114"/>
            <a:r>
              <a:rPr spc="-5" dirty="0">
                <a:latin typeface="Arial"/>
                <a:cs typeface="Arial"/>
              </a:rPr>
              <a:t>Nó không phải là một thay </a:t>
            </a:r>
            <a:r>
              <a:rPr dirty="0">
                <a:latin typeface="Arial"/>
                <a:cs typeface="Arial"/>
              </a:rPr>
              <a:t>thế cho &lt;img&gt;</a:t>
            </a:r>
            <a:r>
              <a:rPr spc="30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thẻ.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65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15871" marR="143596">
              <a:lnSpc>
                <a:spcPts val="2225"/>
              </a:lnSpc>
            </a:pPr>
            <a:r>
              <a:rPr dirty="0">
                <a:latin typeface="Arial"/>
                <a:cs typeface="Arial"/>
              </a:rPr>
              <a:t>Thẻ </a:t>
            </a:r>
            <a:r>
              <a:rPr spc="-5" dirty="0">
                <a:latin typeface="Arial"/>
                <a:cs typeface="Arial"/>
              </a:rPr>
              <a:t>&lt;figure&gt; quy định </a:t>
            </a:r>
            <a:r>
              <a:rPr dirty="0">
                <a:latin typeface="Arial"/>
                <a:cs typeface="Arial"/>
              </a:rPr>
              <a:t>cụ thể </a:t>
            </a:r>
            <a:r>
              <a:rPr spc="-5" dirty="0">
                <a:latin typeface="Arial"/>
                <a:cs typeface="Arial"/>
              </a:rPr>
              <a:t>nội dung khép </a:t>
            </a:r>
            <a:r>
              <a:rPr dirty="0">
                <a:latin typeface="Arial"/>
                <a:cs typeface="Arial"/>
              </a:rPr>
              <a:t>kín, </a:t>
            </a:r>
            <a:r>
              <a:rPr spc="-5" dirty="0">
                <a:latin typeface="Arial"/>
                <a:cs typeface="Arial"/>
              </a:rPr>
              <a:t>chẳng hạn như hình ảnh minh  họa, </a:t>
            </a:r>
            <a:r>
              <a:rPr dirty="0">
                <a:latin typeface="Arial"/>
                <a:cs typeface="Arial"/>
              </a:rPr>
              <a:t>sơ </a:t>
            </a:r>
            <a:r>
              <a:rPr spc="-5" dirty="0">
                <a:latin typeface="Arial"/>
                <a:cs typeface="Arial"/>
              </a:rPr>
              <a:t>đồ, hình ảnh, danh </a:t>
            </a:r>
            <a:r>
              <a:rPr dirty="0">
                <a:latin typeface="Arial"/>
                <a:cs typeface="Arial"/>
              </a:rPr>
              <a:t>sách</a:t>
            </a:r>
            <a:r>
              <a:rPr spc="30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mã.</a:t>
            </a:r>
            <a:endParaRPr dirty="0">
              <a:latin typeface="Arial"/>
              <a:cs typeface="Arial"/>
            </a:endParaRPr>
          </a:p>
          <a:p>
            <a:pPr marL="15114">
              <a:lnSpc>
                <a:spcPts val="2398"/>
              </a:lnSpc>
              <a:spcBef>
                <a:spcPts val="792"/>
              </a:spcBef>
            </a:pPr>
            <a:r>
              <a:rPr spc="-5" dirty="0">
                <a:latin typeface="Arial"/>
                <a:cs typeface="Arial"/>
              </a:rPr>
              <a:t>Nội dung </a:t>
            </a:r>
            <a:r>
              <a:rPr dirty="0">
                <a:latin typeface="Arial"/>
                <a:cs typeface="Arial"/>
              </a:rPr>
              <a:t>của </a:t>
            </a:r>
            <a:r>
              <a:rPr spc="-5" dirty="0">
                <a:latin typeface="Arial"/>
                <a:cs typeface="Arial"/>
              </a:rPr>
              <a:t>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5" dirty="0">
                <a:latin typeface="Arial"/>
                <a:cs typeface="Arial"/>
              </a:rPr>
              <a:t>&lt;figure&gt; là liên quan đến dòng chảy chính, </a:t>
            </a:r>
            <a:r>
              <a:rPr dirty="0">
                <a:latin typeface="Arial"/>
                <a:cs typeface="Arial"/>
              </a:rPr>
              <a:t>vị trí của </a:t>
            </a:r>
            <a:r>
              <a:rPr spc="-5" dirty="0">
                <a:latin typeface="Arial"/>
                <a:cs typeface="Arial"/>
              </a:rPr>
              <a:t>nó</a:t>
            </a:r>
            <a:r>
              <a:rPr spc="71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là</a:t>
            </a:r>
            <a:endParaRPr dirty="0">
              <a:latin typeface="Arial"/>
              <a:cs typeface="Arial"/>
            </a:endParaRPr>
          </a:p>
          <a:p>
            <a:pPr marL="15114">
              <a:lnSpc>
                <a:spcPts val="2398"/>
              </a:lnSpc>
            </a:pPr>
            <a:r>
              <a:rPr spc="-11" dirty="0">
                <a:latin typeface="Arial"/>
                <a:cs typeface="Arial"/>
              </a:rPr>
              <a:t>độc </a:t>
            </a:r>
            <a:r>
              <a:rPr spc="-5" dirty="0">
                <a:latin typeface="Arial"/>
                <a:cs typeface="Arial"/>
              </a:rPr>
              <a:t>lập với </a:t>
            </a:r>
            <a:r>
              <a:rPr spc="-11" dirty="0">
                <a:latin typeface="Arial"/>
                <a:cs typeface="Arial"/>
              </a:rPr>
              <a:t>dòng </a:t>
            </a:r>
            <a:r>
              <a:rPr spc="-5" dirty="0">
                <a:latin typeface="Arial"/>
                <a:cs typeface="Arial"/>
              </a:rPr>
              <a:t>chảy</a:t>
            </a:r>
            <a:r>
              <a:rPr spc="60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chính.</a:t>
            </a:r>
            <a:endParaRPr dirty="0">
              <a:latin typeface="Arial"/>
              <a:cs typeface="Arial"/>
            </a:endParaRPr>
          </a:p>
        </p:txBody>
      </p:sp>
      <p:sp>
        <p:nvSpPr>
          <p:cNvPr id="1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03036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49501"/>
            <a:ext cx="505206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CHÈN HÌNH ẢNH</a:t>
            </a:r>
            <a:r>
              <a:rPr lang="vi-VN" spc="-125" dirty="0"/>
              <a:t> </a:t>
            </a:r>
            <a:r>
              <a:rPr lang="vi-VN" dirty="0" smtClean="0"/>
              <a:t>5-6</a:t>
            </a:r>
            <a:endParaRPr lang="vi-VN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737996"/>
            <a:ext cx="10914378" cy="5465961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 dụ về thẻ</a:t>
            </a:r>
            <a:r>
              <a:rPr spc="-30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&lt;figure&gt;.</a:t>
            </a:r>
            <a:endParaRPr>
              <a:latin typeface="Calibri"/>
              <a:cs typeface="Calibri"/>
            </a:endParaRPr>
          </a:p>
          <a:p>
            <a:pPr marL="432303">
              <a:spcBef>
                <a:spcPts val="1964"/>
              </a:spcBef>
            </a:pPr>
            <a:r>
              <a:rPr sz="1900" spc="-5" dirty="0">
                <a:latin typeface="Courier New"/>
                <a:cs typeface="Courier New"/>
              </a:rPr>
              <a:t>&lt;figure&gt;</a:t>
            </a:r>
            <a:endParaRPr sz="1900">
              <a:latin typeface="Courier New"/>
              <a:cs typeface="Courier New"/>
            </a:endParaRPr>
          </a:p>
          <a:p>
            <a:pPr marL="867628" marR="1601481" indent="-145108">
              <a:lnSpc>
                <a:spcPts val="2344"/>
              </a:lnSpc>
              <a:spcBef>
                <a:spcPts val="71"/>
              </a:spcBef>
            </a:pPr>
            <a:r>
              <a:rPr sz="1900" spc="-5" dirty="0">
                <a:latin typeface="Courier New"/>
                <a:cs typeface="Courier New"/>
              </a:rPr>
              <a:t>&lt;img src=”logo.gif” style=”float: left” width=”304”  height=”228” </a:t>
            </a:r>
            <a:r>
              <a:rPr sz="1900" spc="-11" dirty="0">
                <a:latin typeface="Courier New"/>
                <a:cs typeface="Courier New"/>
              </a:rPr>
              <a:t>/&gt;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513"/>
              </a:spcBef>
            </a:pPr>
            <a:r>
              <a:rPr sz="1900" spc="-5" dirty="0">
                <a:latin typeface="Courier New"/>
                <a:cs typeface="Courier New"/>
              </a:rPr>
              <a:t>&lt;/figure&gt;</a:t>
            </a:r>
            <a:endParaRPr sz="1900">
              <a:latin typeface="Courier New"/>
              <a:cs typeface="Courier New"/>
            </a:endParaRPr>
          </a:p>
          <a:p>
            <a:pPr>
              <a:spcBef>
                <a:spcPts val="5"/>
              </a:spcBef>
            </a:pPr>
            <a:endParaRPr>
              <a:latin typeface="Times New Roman"/>
              <a:cs typeface="Times New Roman"/>
            </a:endParaRPr>
          </a:p>
          <a:p>
            <a:pPr marL="341610" marR="167026" indent="-326493">
              <a:lnSpc>
                <a:spcPts val="2499"/>
              </a:lnSpc>
              <a:spcBef>
                <a:spcPts val="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19" dirty="0">
                <a:latin typeface="Calibri"/>
                <a:cs typeface="Calibri"/>
              </a:rPr>
              <a:t>Ưu </a:t>
            </a:r>
            <a:r>
              <a:rPr spc="5" dirty="0">
                <a:latin typeface="Calibri"/>
                <a:cs typeface="Calibri"/>
              </a:rPr>
              <a:t>điểm </a:t>
            </a:r>
            <a:r>
              <a:rPr dirty="0">
                <a:latin typeface="Calibri"/>
                <a:cs typeface="Calibri"/>
              </a:rPr>
              <a:t>chính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việc sử dụng &lt;figure&gt; thẻ là nó </a:t>
            </a:r>
            <a:r>
              <a:rPr spc="5" dirty="0">
                <a:latin typeface="Calibri"/>
                <a:cs typeface="Calibri"/>
              </a:rPr>
              <a:t>cho phép </a:t>
            </a:r>
            <a:r>
              <a:rPr dirty="0">
                <a:latin typeface="Calibri"/>
                <a:cs typeface="Calibri"/>
              </a:rPr>
              <a:t>người dùng sử</a:t>
            </a:r>
            <a:r>
              <a:rPr spc="-2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dụng  thẻ &lt;figcaption&gt; cùng với</a:t>
            </a:r>
            <a:r>
              <a:rPr spc="-8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nó.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36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Thẻ &lt;figcaption&gt; </a:t>
            </a:r>
            <a:r>
              <a:rPr spc="5" dirty="0">
                <a:latin typeface="Calibri"/>
                <a:cs typeface="Calibri"/>
              </a:rPr>
              <a:t>cho phép </a:t>
            </a:r>
            <a:r>
              <a:rPr dirty="0">
                <a:latin typeface="Calibri"/>
                <a:cs typeface="Calibri"/>
              </a:rPr>
              <a:t>người sử dụng </a:t>
            </a:r>
            <a:r>
              <a:rPr spc="5" dirty="0">
                <a:latin typeface="Calibri"/>
                <a:cs typeface="Calibri"/>
              </a:rPr>
              <a:t>thêm một chú </a:t>
            </a:r>
            <a:r>
              <a:rPr dirty="0">
                <a:latin typeface="Calibri"/>
                <a:cs typeface="Calibri"/>
              </a:rPr>
              <a:t>thích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hình</a:t>
            </a:r>
            <a:r>
              <a:rPr spc="-3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ảnh.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Chú thích </a:t>
            </a:r>
            <a:r>
              <a:rPr spc="5" dirty="0">
                <a:latin typeface="Calibri"/>
                <a:cs typeface="Calibri"/>
              </a:rPr>
              <a:t>luôn luôn </a:t>
            </a:r>
            <a:r>
              <a:rPr dirty="0">
                <a:latin typeface="Calibri"/>
                <a:cs typeface="Calibri"/>
              </a:rPr>
              <a:t>xuất hiện </a:t>
            </a:r>
            <a:r>
              <a:rPr spc="5" dirty="0">
                <a:latin typeface="Calibri"/>
                <a:cs typeface="Calibri"/>
              </a:rPr>
              <a:t>cùng </a:t>
            </a:r>
            <a:r>
              <a:rPr dirty="0">
                <a:latin typeface="Calibri"/>
                <a:cs typeface="Calibri"/>
              </a:rPr>
              <a:t>với các hình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spc="-11" dirty="0">
                <a:latin typeface="Calibri"/>
                <a:cs typeface="Calibri"/>
              </a:rPr>
              <a:t>ngay </a:t>
            </a:r>
            <a:r>
              <a:rPr dirty="0">
                <a:latin typeface="Calibri"/>
                <a:cs typeface="Calibri"/>
              </a:rPr>
              <a:t>cả khi hình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nổi</a:t>
            </a:r>
            <a:r>
              <a:rPr spc="-271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trong</a:t>
            </a:r>
            <a:endParaRPr>
              <a:latin typeface="Calibri"/>
              <a:cs typeface="Calibri"/>
            </a:endParaRPr>
          </a:p>
          <a:p>
            <a:pPr marL="341610">
              <a:lnSpc>
                <a:spcPts val="2482"/>
              </a:lnSpc>
            </a:pPr>
            <a:r>
              <a:rPr dirty="0">
                <a:latin typeface="Calibri"/>
                <a:cs typeface="Calibri"/>
              </a:rPr>
              <a:t>cách bố trí </a:t>
            </a:r>
            <a:r>
              <a:rPr spc="-5" dirty="0">
                <a:latin typeface="Calibri"/>
                <a:cs typeface="Calibri"/>
              </a:rPr>
              <a:t>trang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web.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5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 dụ về việc sử dụng &lt;figcaption&gt;</a:t>
            </a:r>
            <a:r>
              <a:rPr spc="12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tag.</a:t>
            </a:r>
            <a:endParaRPr>
              <a:latin typeface="Calibri"/>
              <a:cs typeface="Calibri"/>
            </a:endParaRPr>
          </a:p>
          <a:p>
            <a:pPr marL="432303">
              <a:spcBef>
                <a:spcPts val="1929"/>
              </a:spcBef>
            </a:pPr>
            <a:r>
              <a:rPr sz="1900" spc="-5" dirty="0">
                <a:latin typeface="Courier New"/>
                <a:cs typeface="Courier New"/>
              </a:rPr>
              <a:t>&lt;figure&gt;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41"/>
              </a:spcBef>
            </a:pPr>
            <a:r>
              <a:rPr sz="1900" spc="-5" dirty="0">
                <a:latin typeface="Courier New"/>
                <a:cs typeface="Courier New"/>
              </a:rPr>
              <a:t>&lt;img src=”logo.gif”&gt;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60"/>
              </a:spcBef>
            </a:pPr>
            <a:r>
              <a:rPr sz="1900" spc="-5" dirty="0">
                <a:latin typeface="Courier New"/>
                <a:cs typeface="Courier New"/>
              </a:rPr>
              <a:t>&lt;figcaption&gt;This diagram shows the logo of</a:t>
            </a:r>
            <a:r>
              <a:rPr sz="1900" spc="60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a</a:t>
            </a:r>
            <a:endParaRPr sz="1900">
              <a:latin typeface="Courier New"/>
              <a:cs typeface="Courier New"/>
            </a:endParaRPr>
          </a:p>
          <a:p>
            <a:pPr marL="722518">
              <a:spcBef>
                <a:spcPts val="41"/>
              </a:spcBef>
            </a:pPr>
            <a:r>
              <a:rPr sz="1900" spc="-5" dirty="0">
                <a:latin typeface="Courier New"/>
                <a:cs typeface="Courier New"/>
              </a:rPr>
              <a:t>product.&lt;/figcaption&gt;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602"/>
              </a:spcBef>
            </a:pPr>
            <a:r>
              <a:rPr sz="1900" spc="-5" dirty="0">
                <a:latin typeface="Courier New"/>
                <a:cs typeface="Courier New"/>
              </a:rPr>
              <a:t>&lt;/figure&gt;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43269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95221"/>
            <a:ext cx="505206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CHÈN HÌNH ẢNH</a:t>
            </a:r>
            <a:r>
              <a:rPr lang="vi-VN" spc="-125" dirty="0"/>
              <a:t> </a:t>
            </a:r>
            <a:r>
              <a:rPr lang="vi-VN" dirty="0" smtClean="0"/>
              <a:t>6-6</a:t>
            </a:r>
            <a:endParaRPr lang="vi-VN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7" y="876046"/>
            <a:ext cx="10342034" cy="3921949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Thẻ &lt;figure&gt; </a:t>
            </a:r>
            <a:r>
              <a:rPr spc="5" dirty="0">
                <a:latin typeface="Calibri"/>
                <a:cs typeface="Calibri"/>
              </a:rPr>
              <a:t>cũng </a:t>
            </a:r>
            <a:r>
              <a:rPr dirty="0">
                <a:latin typeface="Calibri"/>
                <a:cs typeface="Calibri"/>
              </a:rPr>
              <a:t>có thể chỉ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sytle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</a:t>
            </a:r>
            <a:r>
              <a:rPr spc="5" dirty="0">
                <a:latin typeface="Calibri"/>
                <a:cs typeface="Calibri"/>
              </a:rPr>
              <a:t>khác cho </a:t>
            </a:r>
            <a:r>
              <a:rPr dirty="0">
                <a:latin typeface="Calibri"/>
                <a:cs typeface="Calibri"/>
              </a:rPr>
              <a:t>các phần</a:t>
            </a:r>
            <a:r>
              <a:rPr spc="-27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tử</a:t>
            </a:r>
            <a:endParaRPr>
              <a:latin typeface="Calibri"/>
              <a:cs typeface="Calibri"/>
            </a:endParaRPr>
          </a:p>
          <a:p>
            <a:pPr marL="341610">
              <a:lnSpc>
                <a:spcPts val="2499"/>
              </a:lnSpc>
            </a:pPr>
            <a:r>
              <a:rPr dirty="0">
                <a:latin typeface="Calibri"/>
                <a:cs typeface="Calibri"/>
              </a:rPr>
              <a:t>&lt;figure&gt;.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47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tiêu </a:t>
            </a:r>
            <a:r>
              <a:rPr spc="5" dirty="0">
                <a:latin typeface="Calibri"/>
                <a:cs typeface="Calibri"/>
              </a:rPr>
              <a:t>đề </a:t>
            </a:r>
            <a:r>
              <a:rPr dirty="0">
                <a:latin typeface="Calibri"/>
                <a:cs typeface="Calibri"/>
              </a:rPr>
              <a:t>duy nhất </a:t>
            </a:r>
            <a:r>
              <a:rPr spc="5" dirty="0">
                <a:latin typeface="Calibri"/>
                <a:cs typeface="Calibri"/>
              </a:rPr>
              <a:t>để </a:t>
            </a:r>
            <a:r>
              <a:rPr dirty="0">
                <a:latin typeface="Calibri"/>
                <a:cs typeface="Calibri"/>
              </a:rPr>
              <a:t>nhóm các hình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bằng cách sử dụng thẻ</a:t>
            </a:r>
            <a:r>
              <a:rPr spc="-23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&lt;figure&gt;.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5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14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dụ.</a:t>
            </a:r>
            <a:endParaRPr>
              <a:latin typeface="Calibri"/>
              <a:cs typeface="Calibri"/>
            </a:endParaRPr>
          </a:p>
          <a:p>
            <a:pPr marL="432303">
              <a:spcBef>
                <a:spcPts val="2225"/>
              </a:spcBef>
            </a:pPr>
            <a:r>
              <a:rPr sz="1900" spc="-5" dirty="0">
                <a:latin typeface="Courier New"/>
                <a:cs typeface="Courier New"/>
              </a:rPr>
              <a:t>&lt;figure&gt;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41"/>
              </a:spcBef>
            </a:pPr>
            <a:r>
              <a:rPr sz="1900" spc="-5" dirty="0">
                <a:latin typeface="Courier New"/>
                <a:cs typeface="Courier New"/>
              </a:rPr>
              <a:t>&lt;img</a:t>
            </a:r>
            <a:r>
              <a:rPr sz="1900" spc="-60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src=”flower1.jpg”&gt;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54"/>
              </a:spcBef>
            </a:pPr>
            <a:r>
              <a:rPr sz="1900" spc="-5" dirty="0">
                <a:latin typeface="Courier New"/>
                <a:cs typeface="Courier New"/>
              </a:rPr>
              <a:t>&lt;img</a:t>
            </a:r>
            <a:r>
              <a:rPr sz="1900" spc="-60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src=”flower2.jpg”&gt;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49"/>
              </a:spcBef>
            </a:pPr>
            <a:r>
              <a:rPr sz="1900" spc="-5" dirty="0">
                <a:latin typeface="Courier New"/>
                <a:cs typeface="Courier New"/>
              </a:rPr>
              <a:t>&lt;img</a:t>
            </a:r>
            <a:r>
              <a:rPr sz="1900" spc="-60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src=”flower3.jpg”&gt;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41"/>
              </a:spcBef>
            </a:pPr>
            <a:r>
              <a:rPr sz="1900" spc="-5" dirty="0">
                <a:latin typeface="Courier New"/>
                <a:cs typeface="Courier New"/>
              </a:rPr>
              <a:t>&lt;figcaption&gt;The different types of</a:t>
            </a:r>
            <a:r>
              <a:rPr sz="1900" spc="60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flowers&lt;/figcaption&gt;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619"/>
              </a:spcBef>
            </a:pPr>
            <a:r>
              <a:rPr sz="1900" spc="-5" dirty="0">
                <a:latin typeface="Courier New"/>
                <a:cs typeface="Courier New"/>
              </a:rPr>
              <a:t>&lt;/figure&gt;</a:t>
            </a:r>
            <a:endParaRPr sz="1900">
              <a:latin typeface="Courier New"/>
              <a:cs typeface="Courier New"/>
            </a:endParaRPr>
          </a:p>
          <a:p>
            <a:pPr marL="341610" indent="-326493">
              <a:spcBef>
                <a:spcPts val="155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5" dirty="0">
                <a:latin typeface="Calibri"/>
                <a:cs typeface="Calibri"/>
              </a:rPr>
              <a:t>Kết</a:t>
            </a:r>
            <a:r>
              <a:rPr spc="-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quả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946403" y="4038600"/>
            <a:ext cx="5689599" cy="22128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12507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101189"/>
            <a:ext cx="11579013" cy="508468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25"/>
              </a:spcBef>
              <a:tabLst>
                <a:tab pos="6620569" algn="l"/>
              </a:tabLst>
            </a:pPr>
            <a:r>
              <a:rPr lang="vi-VN" dirty="0" smtClean="0"/>
              <a:t>KÍCH THƯỚC </a:t>
            </a:r>
            <a:r>
              <a:rPr lang="vi-VN" spc="-24" dirty="0"/>
              <a:t>VÀ </a:t>
            </a:r>
            <a:r>
              <a:rPr lang="vi-VN" spc="-19" dirty="0"/>
              <a:t>PADDING</a:t>
            </a:r>
            <a:r>
              <a:rPr lang="vi-VN" spc="65" dirty="0"/>
              <a:t> </a:t>
            </a:r>
            <a:r>
              <a:rPr lang="vi-VN" spc="-5" dirty="0"/>
              <a:t>ẢNH</a:t>
            </a:r>
            <a:r>
              <a:rPr lang="vi-VN" spc="19" dirty="0"/>
              <a:t> </a:t>
            </a:r>
            <a:r>
              <a:rPr lang="vi-VN" spc="-19" dirty="0"/>
              <a:t>TRONG</a:t>
            </a:r>
            <a:r>
              <a:rPr lang="en-US" spc="-19" dirty="0"/>
              <a:t> </a:t>
            </a:r>
            <a:r>
              <a:rPr lang="vi-VN" spc="-5" dirty="0"/>
              <a:t>CSS</a:t>
            </a:r>
            <a:r>
              <a:rPr lang="vi-VN" spc="-71" dirty="0"/>
              <a:t> </a:t>
            </a:r>
            <a:r>
              <a:rPr lang="vi-VN" dirty="0" smtClean="0"/>
              <a:t>1-2</a:t>
            </a:r>
            <a:endParaRPr lang="vi-VN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30" y="780671"/>
            <a:ext cx="10495277" cy="3631100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Kích </a:t>
            </a:r>
            <a:r>
              <a:rPr spc="5" dirty="0">
                <a:latin typeface="Calibri"/>
                <a:cs typeface="Calibri"/>
              </a:rPr>
              <a:t>thước của một </a:t>
            </a:r>
            <a:r>
              <a:rPr dirty="0">
                <a:latin typeface="Calibri"/>
                <a:cs typeface="Calibri"/>
              </a:rPr>
              <a:t>hình ảnh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quy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spc="-5" dirty="0">
                <a:latin typeface="Calibri"/>
                <a:cs typeface="Calibri"/>
              </a:rPr>
              <a:t>tại </a:t>
            </a:r>
            <a:r>
              <a:rPr spc="5" dirty="0">
                <a:latin typeface="Calibri"/>
                <a:cs typeface="Calibri"/>
              </a:rPr>
              <a:t>điểm</a:t>
            </a:r>
            <a:r>
              <a:rPr spc="-22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ảnh.</a:t>
            </a:r>
          </a:p>
          <a:p>
            <a:pPr marL="341610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Thuộc tính </a:t>
            </a:r>
            <a:r>
              <a:rPr spc="5" dirty="0">
                <a:latin typeface="Calibri"/>
                <a:cs typeface="Calibri"/>
              </a:rPr>
              <a:t>width </a:t>
            </a:r>
            <a:r>
              <a:rPr spc="-11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height thiết </a:t>
            </a:r>
            <a:r>
              <a:rPr spc="5" dirty="0">
                <a:latin typeface="Calibri"/>
                <a:cs typeface="Calibri"/>
              </a:rPr>
              <a:t>lập chiều </a:t>
            </a:r>
            <a:r>
              <a:rPr dirty="0">
                <a:latin typeface="Calibri"/>
                <a:cs typeface="Calibri"/>
              </a:rPr>
              <a:t>cao </a:t>
            </a:r>
            <a:r>
              <a:rPr spc="-11" dirty="0">
                <a:latin typeface="Calibri"/>
                <a:cs typeface="Calibri"/>
              </a:rPr>
              <a:t>và </a:t>
            </a:r>
            <a:r>
              <a:rPr spc="5" dirty="0">
                <a:latin typeface="Calibri"/>
                <a:cs typeface="Calibri"/>
              </a:rPr>
              <a:t>chiều </a:t>
            </a:r>
            <a:r>
              <a:rPr dirty="0">
                <a:latin typeface="Calibri"/>
                <a:cs typeface="Calibri"/>
              </a:rPr>
              <a:t>rộng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hình</a:t>
            </a:r>
            <a:r>
              <a:rPr spc="-36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ảnh.</a:t>
            </a:r>
          </a:p>
          <a:p>
            <a:pPr marL="341610" marR="6047" indent="-326493">
              <a:lnSpc>
                <a:spcPts val="2499"/>
              </a:lnSpc>
              <a:spcBef>
                <a:spcPts val="13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Người </a:t>
            </a:r>
            <a:r>
              <a:rPr spc="-11" dirty="0">
                <a:latin typeface="Calibri"/>
                <a:cs typeface="Calibri"/>
              </a:rPr>
              <a:t>ta </a:t>
            </a:r>
            <a:r>
              <a:rPr dirty="0">
                <a:latin typeface="Calibri"/>
                <a:cs typeface="Calibri"/>
              </a:rPr>
              <a:t>có thể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chiều rộng </a:t>
            </a:r>
            <a:r>
              <a:rPr spc="-11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chiều cao sẽ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thay đổi kích cỡ hoặc  ngược</a:t>
            </a:r>
            <a:r>
              <a:rPr spc="-1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lại.</a:t>
            </a:r>
          </a:p>
          <a:p>
            <a:pPr marL="341610" indent="-326493">
              <a:lnSpc>
                <a:spcPts val="239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23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dụ</a:t>
            </a:r>
            <a:endParaRPr dirty="0">
              <a:latin typeface="Calibri"/>
              <a:cs typeface="Calibri"/>
            </a:endParaRPr>
          </a:p>
          <a:p>
            <a:pPr marL="432303">
              <a:spcBef>
                <a:spcPts val="928"/>
              </a:spcBef>
            </a:pPr>
            <a:r>
              <a:rPr sz="1900" spc="-5" dirty="0">
                <a:latin typeface="Courier New"/>
                <a:cs typeface="Courier New"/>
              </a:rPr>
              <a:t>p.ex</a:t>
            </a:r>
            <a:endParaRPr sz="1900" dirty="0">
              <a:latin typeface="Courier New"/>
              <a:cs typeface="Courier New"/>
            </a:endParaRPr>
          </a:p>
          <a:p>
            <a:pPr marL="432303">
              <a:spcBef>
                <a:spcPts val="458"/>
              </a:spcBef>
            </a:pPr>
            <a:r>
              <a:rPr sz="1900" spc="-5" dirty="0">
                <a:latin typeface="Courier New"/>
                <a:cs typeface="Courier New"/>
              </a:rPr>
              <a:t>{</a:t>
            </a:r>
            <a:endParaRPr sz="1900" dirty="0">
              <a:latin typeface="Courier New"/>
              <a:cs typeface="Courier New"/>
            </a:endParaRPr>
          </a:p>
          <a:p>
            <a:pPr marL="432303" marR="7038510">
              <a:lnSpc>
                <a:spcPct val="120000"/>
              </a:lnSpc>
              <a:spcBef>
                <a:spcPts val="5"/>
              </a:spcBef>
            </a:pPr>
            <a:r>
              <a:rPr sz="1900" spc="-11" dirty="0">
                <a:latin typeface="Courier New"/>
                <a:cs typeface="Courier New"/>
              </a:rPr>
              <a:t>h</a:t>
            </a:r>
            <a:r>
              <a:rPr sz="1900" spc="-5" dirty="0">
                <a:latin typeface="Courier New"/>
                <a:cs typeface="Courier New"/>
              </a:rPr>
              <a:t>e</a:t>
            </a:r>
            <a:r>
              <a:rPr sz="1900" spc="-11" dirty="0">
                <a:latin typeface="Courier New"/>
                <a:cs typeface="Courier New"/>
              </a:rPr>
              <a:t>i</a:t>
            </a:r>
            <a:r>
              <a:rPr sz="1900" spc="-5" dirty="0">
                <a:latin typeface="Courier New"/>
                <a:cs typeface="Courier New"/>
              </a:rPr>
              <a:t>g</a:t>
            </a:r>
            <a:r>
              <a:rPr sz="1900" spc="-11" dirty="0">
                <a:latin typeface="Courier New"/>
                <a:cs typeface="Courier New"/>
              </a:rPr>
              <a:t>h</a:t>
            </a:r>
            <a:r>
              <a:rPr sz="1900" spc="-5" dirty="0">
                <a:latin typeface="Courier New"/>
                <a:cs typeface="Courier New"/>
              </a:rPr>
              <a:t>t</a:t>
            </a:r>
            <a:r>
              <a:rPr sz="1900" dirty="0">
                <a:latin typeface="Courier New"/>
                <a:cs typeface="Courier New"/>
              </a:rPr>
              <a:t>:</a:t>
            </a:r>
            <a:r>
              <a:rPr sz="1900" spc="-11" dirty="0">
                <a:latin typeface="Courier New"/>
                <a:cs typeface="Courier New"/>
              </a:rPr>
              <a:t>1</a:t>
            </a:r>
            <a:r>
              <a:rPr sz="1900" spc="-5" dirty="0">
                <a:latin typeface="Courier New"/>
                <a:cs typeface="Courier New"/>
              </a:rPr>
              <a:t>0</a:t>
            </a:r>
            <a:r>
              <a:rPr sz="1900" spc="-11" dirty="0">
                <a:latin typeface="Courier New"/>
                <a:cs typeface="Courier New"/>
              </a:rPr>
              <a:t>0</a:t>
            </a:r>
            <a:r>
              <a:rPr sz="1900" spc="-5" dirty="0">
                <a:latin typeface="Courier New"/>
                <a:cs typeface="Courier New"/>
              </a:rPr>
              <a:t>p</a:t>
            </a:r>
            <a:r>
              <a:rPr sz="1900" dirty="0">
                <a:latin typeface="Courier New"/>
                <a:cs typeface="Courier New"/>
              </a:rPr>
              <a:t>x</a:t>
            </a:r>
            <a:r>
              <a:rPr sz="1900" spc="-5" dirty="0">
                <a:latin typeface="Courier New"/>
                <a:cs typeface="Courier New"/>
              </a:rPr>
              <a:t>;  width:100px;</a:t>
            </a:r>
            <a:endParaRPr sz="1900" dirty="0">
              <a:latin typeface="Courier New"/>
              <a:cs typeface="Courier New"/>
            </a:endParaRPr>
          </a:p>
          <a:p>
            <a:pPr marL="432303">
              <a:spcBef>
                <a:spcPts val="1595"/>
              </a:spcBef>
            </a:pPr>
            <a:r>
              <a:rPr sz="1900" spc="-5" dirty="0">
                <a:latin typeface="Courier New"/>
                <a:cs typeface="Courier New"/>
              </a:rPr>
              <a:t>}</a:t>
            </a:r>
            <a:endParaRPr sz="1900" dirty="0">
              <a:latin typeface="Courier New"/>
              <a:cs typeface="Courier New"/>
            </a:endParaRPr>
          </a:p>
          <a:p>
            <a:pPr marL="341610" indent="-326493">
              <a:spcBef>
                <a:spcPts val="60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Bảng sau </a:t>
            </a:r>
            <a:r>
              <a:rPr spc="5" dirty="0">
                <a:latin typeface="Calibri"/>
                <a:cs typeface="Calibri"/>
              </a:rPr>
              <a:t>mô </a:t>
            </a:r>
            <a:r>
              <a:rPr spc="-11" dirty="0">
                <a:latin typeface="Calibri"/>
                <a:cs typeface="Calibri"/>
              </a:rPr>
              <a:t>tả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giá trị tương</a:t>
            </a:r>
            <a:r>
              <a:rPr spc="125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ứng</a:t>
            </a:r>
            <a:endParaRPr dirty="0">
              <a:latin typeface="Calibri"/>
              <a:cs typeface="Calibri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369968"/>
              </p:ext>
            </p:extLst>
          </p:nvPr>
        </p:nvGraphicFramePr>
        <p:xfrm>
          <a:off x="653631" y="4624171"/>
          <a:ext cx="10812947" cy="15030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12871"/>
                <a:gridCol w="2960389"/>
                <a:gridCol w="5839687"/>
              </a:tblGrid>
              <a:tr h="487044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 err="1" smtClean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Thuộc</a:t>
                      </a:r>
                      <a:r>
                        <a:rPr sz="1600" b="1" spc="-20" dirty="0" smtClean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 err="1" smtClean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tính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16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Các </a:t>
                      </a:r>
                      <a:r>
                        <a:rPr sz="16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giá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trị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 smtClean="0">
                          <a:latin typeface="Arial"/>
                          <a:cs typeface="Arial"/>
                        </a:rPr>
                        <a:t>height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29539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Thiết lập chiều</a:t>
                      </a:r>
                      <a:r>
                        <a:rPr sz="1300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cao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814069" indent="-231140">
                        <a:lnSpc>
                          <a:spcPct val="100000"/>
                        </a:lnSpc>
                        <a:spcBef>
                          <a:spcPts val="1000"/>
                        </a:spcBef>
                        <a:buSzPct val="153846"/>
                        <a:buChar char="•"/>
                        <a:tabLst>
                          <a:tab pos="814069" algn="l"/>
                          <a:tab pos="814705" algn="l"/>
                        </a:tabLst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Auto</a:t>
                      </a:r>
                      <a:endParaRPr sz="1300" dirty="0">
                        <a:latin typeface="Arial"/>
                        <a:cs typeface="Arial"/>
                      </a:endParaRPr>
                    </a:p>
                    <a:p>
                      <a:pPr marL="814069" indent="-231140">
                        <a:lnSpc>
                          <a:spcPct val="100000"/>
                        </a:lnSpc>
                        <a:spcBef>
                          <a:spcPts val="45"/>
                        </a:spcBef>
                        <a:buSzPct val="153846"/>
                        <a:buChar char="•"/>
                        <a:tabLst>
                          <a:tab pos="814069" algn="l"/>
                          <a:tab pos="814705" algn="l"/>
                        </a:tabLst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Length</a:t>
                      </a:r>
                      <a:endParaRPr sz="1300" dirty="0">
                        <a:latin typeface="Arial"/>
                        <a:cs typeface="Arial"/>
                      </a:endParaRPr>
                    </a:p>
                    <a:p>
                      <a:pPr marL="814069" indent="-231140">
                        <a:lnSpc>
                          <a:spcPct val="100000"/>
                        </a:lnSpc>
                        <a:spcBef>
                          <a:spcPts val="40"/>
                        </a:spcBef>
                        <a:buSzPct val="153846"/>
                        <a:buChar char="•"/>
                        <a:tabLst>
                          <a:tab pos="814069" algn="l"/>
                          <a:tab pos="814705" algn="l"/>
                        </a:tabLst>
                      </a:pPr>
                      <a:r>
                        <a:rPr sz="1300" dirty="0">
                          <a:latin typeface="Arial"/>
                          <a:cs typeface="Arial"/>
                        </a:rPr>
                        <a:t>%</a:t>
                      </a:r>
                    </a:p>
                    <a:p>
                      <a:pPr marL="814069" indent="-231140">
                        <a:lnSpc>
                          <a:spcPct val="100000"/>
                        </a:lnSpc>
                        <a:spcBef>
                          <a:spcPts val="35"/>
                        </a:spcBef>
                        <a:buSzPct val="153846"/>
                        <a:buChar char="•"/>
                        <a:tabLst>
                          <a:tab pos="814069" algn="l"/>
                          <a:tab pos="81470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Inherit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93986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101189"/>
            <a:ext cx="11680614" cy="508468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25"/>
              </a:spcBef>
              <a:tabLst>
                <a:tab pos="6620569" algn="l"/>
              </a:tabLst>
            </a:pPr>
            <a:r>
              <a:rPr lang="vi-VN" dirty="0" smtClean="0"/>
              <a:t>KÍCH THƯỚC </a:t>
            </a:r>
            <a:r>
              <a:rPr lang="vi-VN" spc="-24" dirty="0"/>
              <a:t>VÀ </a:t>
            </a:r>
            <a:r>
              <a:rPr lang="vi-VN" spc="-19" dirty="0"/>
              <a:t>PADDING</a:t>
            </a:r>
            <a:r>
              <a:rPr lang="vi-VN" spc="60" dirty="0"/>
              <a:t> </a:t>
            </a:r>
            <a:r>
              <a:rPr lang="vi-VN" spc="-5" dirty="0"/>
              <a:t>ẢNH</a:t>
            </a:r>
            <a:r>
              <a:rPr lang="vi-VN" spc="19" dirty="0"/>
              <a:t> </a:t>
            </a:r>
            <a:r>
              <a:rPr lang="vi-VN" spc="-19" dirty="0"/>
              <a:t>TRONG</a:t>
            </a:r>
            <a:r>
              <a:rPr lang="en-US" spc="-19" dirty="0"/>
              <a:t> </a:t>
            </a:r>
            <a:r>
              <a:rPr lang="vi-VN" spc="-5" dirty="0"/>
              <a:t>CSS</a:t>
            </a:r>
            <a:r>
              <a:rPr lang="vi-VN" spc="-71" dirty="0"/>
              <a:t> </a:t>
            </a:r>
            <a:r>
              <a:rPr lang="vi-VN" dirty="0" smtClean="0"/>
              <a:t>2-2</a:t>
            </a:r>
            <a:endParaRPr lang="vi-VN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16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412240" y="906782"/>
            <a:ext cx="9597136" cy="51831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885086"/>
              </p:ext>
            </p:extLst>
          </p:nvPr>
        </p:nvGraphicFramePr>
        <p:xfrm>
          <a:off x="1422402" y="914400"/>
          <a:ext cx="9549550" cy="514777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11113"/>
                <a:gridCol w="4135262"/>
                <a:gridCol w="3703175"/>
              </a:tblGrid>
              <a:tr h="487044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16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Property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319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16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Description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319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174625" algn="ctr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1600" b="1" spc="-2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Values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319" marB="0">
                    <a:solidFill>
                      <a:srgbClr val="943735"/>
                    </a:solidFill>
                  </a:tcPr>
                </a:tc>
              </a:tr>
              <a:tr h="100312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99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max-height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5730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lnSpc>
                          <a:spcPct val="100000"/>
                        </a:lnSpc>
                        <a:spcBef>
                          <a:spcPts val="99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Thiết lập chiều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cao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tối</a:t>
                      </a:r>
                      <a:r>
                        <a:rPr sz="13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đa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5730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65430" indent="0">
                        <a:lnSpc>
                          <a:spcPct val="100000"/>
                        </a:lnSpc>
                        <a:spcBef>
                          <a:spcPts val="990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none</a:t>
                      </a:r>
                      <a:endParaRPr sz="1300" dirty="0">
                        <a:latin typeface="Arial"/>
                        <a:cs typeface="Arial"/>
                      </a:endParaRP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50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length</a:t>
                      </a:r>
                      <a:endParaRPr sz="1300" dirty="0">
                        <a:latin typeface="Arial"/>
                        <a:cs typeface="Arial"/>
                      </a:endParaRP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35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dirty="0">
                          <a:latin typeface="Arial"/>
                          <a:cs typeface="Arial"/>
                        </a:rPr>
                        <a:t>%</a:t>
                      </a: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40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inherit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5730" marB="0">
                    <a:solidFill>
                      <a:srgbClr val="F1DCDB"/>
                    </a:solidFill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max-width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Thiết lập chiều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cao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tối</a:t>
                      </a:r>
                      <a:r>
                        <a:rPr sz="13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đa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65430" indent="0">
                        <a:lnSpc>
                          <a:spcPct val="100000"/>
                        </a:lnSpc>
                        <a:spcBef>
                          <a:spcPts val="994"/>
                        </a:spcBef>
                        <a:buSzPct val="153846"/>
                        <a:buNone/>
                        <a:tabLst>
                          <a:tab pos="443865" algn="l"/>
                        </a:tabLst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none</a:t>
                      </a:r>
                      <a:endParaRPr sz="1300" dirty="0">
                        <a:latin typeface="Arial"/>
                        <a:cs typeface="Arial"/>
                      </a:endParaRP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50"/>
                        </a:spcBef>
                        <a:buSzPct val="153846"/>
                        <a:buNone/>
                        <a:tabLst>
                          <a:tab pos="44386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length</a:t>
                      </a:r>
                      <a:endParaRPr sz="1300" dirty="0">
                        <a:latin typeface="Arial"/>
                        <a:cs typeface="Arial"/>
                      </a:endParaRP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35"/>
                        </a:spcBef>
                        <a:buSzPct val="153846"/>
                        <a:buNone/>
                        <a:tabLst>
                          <a:tab pos="443865" algn="l"/>
                        </a:tabLst>
                      </a:pPr>
                      <a:r>
                        <a:rPr sz="1300" dirty="0">
                          <a:latin typeface="Arial"/>
                          <a:cs typeface="Arial"/>
                        </a:rPr>
                        <a:t>%</a:t>
                      </a: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35"/>
                        </a:spcBef>
                        <a:buSzPct val="153846"/>
                        <a:buNone/>
                        <a:tabLst>
                          <a:tab pos="44386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Inherit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D6E3BC"/>
                    </a:solidFill>
                  </a:tcPr>
                </a:tc>
              </a:tr>
              <a:tr h="81280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min-height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Thiết lập chiều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cao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tối</a:t>
                      </a:r>
                      <a:r>
                        <a:rPr sz="13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thiểu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65430" indent="0">
                        <a:lnSpc>
                          <a:spcPct val="100000"/>
                        </a:lnSpc>
                        <a:spcBef>
                          <a:spcPts val="994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length</a:t>
                      </a:r>
                      <a:endParaRPr sz="1300" dirty="0">
                        <a:latin typeface="Arial"/>
                        <a:cs typeface="Arial"/>
                      </a:endParaRP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50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dirty="0">
                          <a:latin typeface="Arial"/>
                          <a:cs typeface="Arial"/>
                        </a:rPr>
                        <a:t>%</a:t>
                      </a: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40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Inherit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F1DCDB"/>
                    </a:solidFill>
                  </a:tcPr>
                </a:tc>
              </a:tr>
              <a:tr h="81280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min-width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179705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Thiết lập chiều rông tối</a:t>
                      </a:r>
                      <a:r>
                        <a:rPr sz="1300" spc="-229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thiểu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444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65430" indent="0">
                        <a:lnSpc>
                          <a:spcPct val="100000"/>
                        </a:lnSpc>
                        <a:spcBef>
                          <a:spcPts val="994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length</a:t>
                      </a:r>
                      <a:endParaRPr sz="1300">
                        <a:latin typeface="Arial"/>
                        <a:cs typeface="Arial"/>
                      </a:endParaRP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55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dirty="0">
                          <a:latin typeface="Arial"/>
                          <a:cs typeface="Arial"/>
                        </a:rPr>
                        <a:t>%</a:t>
                      </a:r>
                      <a:endParaRPr sz="1300">
                        <a:latin typeface="Arial"/>
                        <a:cs typeface="Arial"/>
                      </a:endParaRP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35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Inherit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D6E3BC"/>
                    </a:solidFill>
                  </a:tcPr>
                </a:tc>
              </a:tr>
              <a:tr h="10160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width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79705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Thiết lập chiều</a:t>
                      </a:r>
                      <a:r>
                        <a:rPr sz="1300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rộng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65430" indent="0">
                        <a:lnSpc>
                          <a:spcPct val="100000"/>
                        </a:lnSpc>
                        <a:spcBef>
                          <a:spcPts val="1000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auto</a:t>
                      </a:r>
                      <a:endParaRPr sz="1300" dirty="0">
                        <a:latin typeface="Arial"/>
                        <a:cs typeface="Arial"/>
                      </a:endParaRP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50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length</a:t>
                      </a:r>
                      <a:endParaRPr sz="1300" dirty="0">
                        <a:latin typeface="Arial"/>
                        <a:cs typeface="Arial"/>
                      </a:endParaRP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35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dirty="0">
                          <a:latin typeface="Arial"/>
                          <a:cs typeface="Arial"/>
                        </a:rPr>
                        <a:t>%</a:t>
                      </a:r>
                    </a:p>
                    <a:p>
                      <a:pPr marL="265430" indent="0">
                        <a:lnSpc>
                          <a:spcPct val="100000"/>
                        </a:lnSpc>
                        <a:spcBef>
                          <a:spcPts val="35"/>
                        </a:spcBef>
                        <a:buSzPct val="153846"/>
                        <a:buNone/>
                        <a:tabLst>
                          <a:tab pos="496570" algn="l"/>
                          <a:tab pos="497205" algn="l"/>
                        </a:tabLst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inherit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F1DCDB"/>
                    </a:solidFill>
                  </a:tcPr>
                </a:tc>
              </a:tr>
            </a:tbl>
          </a:graphicData>
        </a:graphic>
      </p:graphicFrame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23156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95221"/>
            <a:ext cx="32791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24" dirty="0"/>
              <a:t>PADDING</a:t>
            </a:r>
            <a:r>
              <a:rPr lang="vi-VN" spc="-100" dirty="0"/>
              <a:t> </a:t>
            </a:r>
            <a:r>
              <a:rPr lang="vi-VN" spc="-5" dirty="0"/>
              <a:t>1-3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17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30" y="914146"/>
            <a:ext cx="10714565" cy="2044810"/>
          </a:xfrm>
          <a:prstGeom prst="rect">
            <a:avLst/>
          </a:prstGeom>
        </p:spPr>
        <p:txBody>
          <a:bodyPr vert="horz" wrap="square" lIns="0" tIns="43834" rIns="0" bIns="0" rtlCol="0">
            <a:spAutoFit/>
          </a:bodyPr>
          <a:lstStyle/>
          <a:p>
            <a:pPr marL="341610" marR="6047" indent="-326493">
              <a:lnSpc>
                <a:spcPts val="2499"/>
              </a:lnSpc>
              <a:spcBef>
                <a:spcPts val="81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Thuộc tính Padding CSS được sử dụng </a:t>
            </a:r>
            <a:r>
              <a:rPr spc="5" dirty="0">
                <a:latin typeface="Calibri"/>
                <a:cs typeface="Calibri"/>
              </a:rPr>
              <a:t>để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spc="5" dirty="0">
                <a:latin typeface="Calibri"/>
                <a:cs typeface="Calibri"/>
              </a:rPr>
              <a:t>định không </a:t>
            </a:r>
            <a:r>
              <a:rPr dirty="0">
                <a:latin typeface="Calibri"/>
                <a:cs typeface="Calibri"/>
              </a:rPr>
              <a:t>gian giữa viền các</a:t>
            </a:r>
            <a:r>
              <a:rPr spc="-263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phần  tử </a:t>
            </a:r>
            <a:r>
              <a:rPr spc="-11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nội dung </a:t>
            </a:r>
            <a:r>
              <a:rPr spc="5" dirty="0">
                <a:latin typeface="Calibri"/>
                <a:cs typeface="Calibri"/>
              </a:rPr>
              <a:t>của</a:t>
            </a:r>
            <a:r>
              <a:rPr spc="-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nó.</a:t>
            </a:r>
          </a:p>
          <a:p>
            <a:pPr marL="341610" indent="-326493">
              <a:lnSpc>
                <a:spcPts val="2368"/>
              </a:lnSpc>
              <a:spcBef>
                <a:spcPts val="81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nền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phần tử ảnh </a:t>
            </a:r>
            <a:r>
              <a:rPr dirty="0">
                <a:latin typeface="Calibri"/>
                <a:cs typeface="Calibri"/>
              </a:rPr>
              <a:t>hưởng </a:t>
            </a:r>
            <a:r>
              <a:rPr spc="5" dirty="0">
                <a:latin typeface="Calibri"/>
                <a:cs typeface="Calibri"/>
              </a:rPr>
              <a:t>đến thuộc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-2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padding.</a:t>
            </a:r>
          </a:p>
          <a:p>
            <a:pPr marL="341610" indent="-326493">
              <a:lnSpc>
                <a:spcPts val="2499"/>
              </a:lnSpc>
              <a:spcBef>
                <a:spcPts val="81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Sử </a:t>
            </a:r>
            <a:r>
              <a:rPr dirty="0">
                <a:latin typeface="Calibri"/>
                <a:cs typeface="Calibri"/>
              </a:rPr>
              <a:t>dụng thuộc tính riêng biệt </a:t>
            </a:r>
            <a:r>
              <a:rPr spc="5" dirty="0">
                <a:latin typeface="Calibri"/>
                <a:cs typeface="Calibri"/>
              </a:rPr>
              <a:t>như </a:t>
            </a:r>
            <a:r>
              <a:rPr dirty="0">
                <a:latin typeface="Calibri"/>
                <a:cs typeface="Calibri"/>
              </a:rPr>
              <a:t>top, right, bottom, </a:t>
            </a:r>
            <a:r>
              <a:rPr spc="-11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left, giá trị padding</a:t>
            </a:r>
            <a:r>
              <a:rPr spc="-220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khác</a:t>
            </a:r>
            <a:endParaRPr dirty="0">
              <a:latin typeface="Calibri"/>
              <a:cs typeface="Calibri"/>
            </a:endParaRPr>
          </a:p>
          <a:p>
            <a:pPr marL="341610">
              <a:lnSpc>
                <a:spcPts val="2482"/>
              </a:lnSpc>
              <a:spcBef>
                <a:spcPts val="814"/>
              </a:spcBef>
            </a:pPr>
            <a:r>
              <a:rPr spc="5" dirty="0">
                <a:latin typeface="Calibri"/>
                <a:cs typeface="Calibri"/>
              </a:rPr>
              <a:t>nhau </a:t>
            </a:r>
            <a:r>
              <a:rPr dirty="0">
                <a:latin typeface="Calibri"/>
                <a:cs typeface="Calibri"/>
              </a:rPr>
              <a:t>có thể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nó có thể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thay đổi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cách riêng</a:t>
            </a:r>
            <a:r>
              <a:rPr spc="-22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biệt.</a:t>
            </a:r>
          </a:p>
          <a:p>
            <a:pPr marL="341610" indent="-326493">
              <a:lnSpc>
                <a:spcPts val="2548"/>
              </a:lnSpc>
              <a:spcBef>
                <a:spcPts val="81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Bảng sau liệt </a:t>
            </a:r>
            <a:r>
              <a:rPr spc="-24" dirty="0">
                <a:latin typeface="Calibri"/>
                <a:cs typeface="Calibri"/>
              </a:rPr>
              <a:t>kê </a:t>
            </a:r>
            <a:r>
              <a:rPr dirty="0">
                <a:latin typeface="Calibri"/>
                <a:cs typeface="Calibri"/>
              </a:rPr>
              <a:t>các giá trị </a:t>
            </a:r>
            <a:r>
              <a:rPr spc="5" dirty="0">
                <a:latin typeface="Calibri"/>
                <a:cs typeface="Calibri"/>
              </a:rPr>
              <a:t>khác nhau được </a:t>
            </a:r>
            <a:r>
              <a:rPr dirty="0">
                <a:latin typeface="Calibri"/>
                <a:cs typeface="Calibri"/>
              </a:rPr>
              <a:t>sử dụng trong </a:t>
            </a:r>
            <a:r>
              <a:rPr spc="5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-2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padding.</a:t>
            </a:r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8013519"/>
              </p:ext>
            </p:extLst>
          </p:nvPr>
        </p:nvGraphicFramePr>
        <p:xfrm>
          <a:off x="1458976" y="3258261"/>
          <a:ext cx="8534400" cy="195008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43286"/>
                <a:gridCol w="6791114"/>
              </a:tblGrid>
              <a:tr h="487044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Giá</a:t>
                      </a:r>
                      <a:r>
                        <a:rPr sz="1600" b="1" spc="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trị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179705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</a:tr>
              <a:tr h="73152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370"/>
                        </a:spcBef>
                      </a:pPr>
                      <a:r>
                        <a:rPr sz="1800" spc="0" dirty="0">
                          <a:latin typeface="Arial"/>
                          <a:cs typeface="Arial"/>
                        </a:rPr>
                        <a:t>length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73990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70510" marR="23304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spc="-10" dirty="0">
                          <a:latin typeface="Arial"/>
                          <a:cs typeface="Arial"/>
                        </a:rPr>
                        <a:t>Chỉ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ra giá trị cố định cho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padding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ở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dạng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pixels, pt,  em.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D6E3BC"/>
                    </a:solidFill>
                  </a:tcPr>
                </a:tc>
              </a:tr>
              <a:tr h="73152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375"/>
                        </a:spcBef>
                      </a:pPr>
                      <a:r>
                        <a:rPr sz="1800" dirty="0">
                          <a:latin typeface="Arial"/>
                          <a:cs typeface="Arial"/>
                        </a:rPr>
                        <a:t>%</a:t>
                      </a:r>
                      <a:endParaRPr sz="1800">
                        <a:latin typeface="Arial"/>
                        <a:cs typeface="Arial"/>
                      </a:endParaRPr>
                    </a:p>
                  </a:txBody>
                  <a:tcPr marL="0" marR="0" marT="174624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70510" marR="309880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1600" spc="-10" dirty="0">
                          <a:latin typeface="Arial"/>
                          <a:cs typeface="Arial"/>
                        </a:rPr>
                        <a:t>Chỉ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ra giá trị tỉ lệ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phần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trăm so với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đối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tượng </a:t>
                      </a:r>
                      <a:r>
                        <a:rPr sz="1600" spc="-10" dirty="0">
                          <a:latin typeface="Arial"/>
                          <a:cs typeface="Arial"/>
                        </a:rPr>
                        <a:t>chứa  </a:t>
                      </a:r>
                      <a:r>
                        <a:rPr sz="1600" spc="-5" dirty="0">
                          <a:latin typeface="Arial"/>
                          <a:cs typeface="Arial"/>
                        </a:rPr>
                        <a:t>nó.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8590" marB="0">
                    <a:solidFill>
                      <a:srgbClr val="F1DCDB"/>
                    </a:solidFill>
                  </a:tcPr>
                </a:tc>
              </a:tr>
            </a:tbl>
          </a:graphicData>
        </a:graphic>
      </p:graphicFrame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49519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95221"/>
            <a:ext cx="32791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24" dirty="0"/>
              <a:t>PADDING</a:t>
            </a:r>
            <a:r>
              <a:rPr lang="vi-VN" spc="-100" dirty="0"/>
              <a:t> </a:t>
            </a:r>
            <a:r>
              <a:rPr lang="vi-VN" spc="-5" dirty="0"/>
              <a:t>2-3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18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3" y="852298"/>
            <a:ext cx="11071705" cy="3736129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23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dụ.</a:t>
            </a:r>
          </a:p>
          <a:p>
            <a:pPr marL="432303" marR="5622948">
              <a:lnSpc>
                <a:spcPct val="102200"/>
              </a:lnSpc>
              <a:spcBef>
                <a:spcPts val="1709"/>
              </a:spcBef>
            </a:pPr>
            <a:r>
              <a:rPr sz="1900" spc="-5" dirty="0">
                <a:latin typeface="Courier New"/>
                <a:cs typeface="Courier New"/>
              </a:rPr>
              <a:t>padding-top:10px;  padding-bottom:10px;  padding-right:15px;</a:t>
            </a:r>
            <a:endParaRPr sz="1900" dirty="0">
              <a:latin typeface="Courier New"/>
              <a:cs typeface="Courier New"/>
            </a:endParaRPr>
          </a:p>
          <a:p>
            <a:pPr marL="432303">
              <a:spcBef>
                <a:spcPts val="602"/>
              </a:spcBef>
            </a:pPr>
            <a:r>
              <a:rPr sz="1900" spc="-5" dirty="0">
                <a:latin typeface="Courier New"/>
                <a:cs typeface="Courier New"/>
              </a:rPr>
              <a:t>padding-left:15px;</a:t>
            </a:r>
            <a:endParaRPr sz="1900" dirty="0">
              <a:latin typeface="Courier New"/>
              <a:cs typeface="Courier New"/>
            </a:endParaRPr>
          </a:p>
          <a:p>
            <a:pPr marL="341610" indent="-326493">
              <a:spcBef>
                <a:spcPts val="147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Bạn cũng </a:t>
            </a:r>
            <a:r>
              <a:rPr dirty="0">
                <a:latin typeface="Calibri"/>
                <a:cs typeface="Calibri"/>
              </a:rPr>
              <a:t>có </a:t>
            </a:r>
            <a:r>
              <a:rPr spc="5" dirty="0">
                <a:latin typeface="Calibri"/>
                <a:cs typeface="Calibri"/>
              </a:rPr>
              <a:t>thể </a:t>
            </a:r>
            <a:r>
              <a:rPr dirty="0">
                <a:latin typeface="Calibri"/>
                <a:cs typeface="Calibri"/>
              </a:rPr>
              <a:t>chỉ rút ngọn </a:t>
            </a:r>
            <a:r>
              <a:rPr spc="5" dirty="0">
                <a:latin typeface="Calibri"/>
                <a:cs typeface="Calibri"/>
              </a:rPr>
              <a:t>như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sau:</a:t>
            </a:r>
          </a:p>
          <a:p>
            <a:pPr marL="432303">
              <a:spcBef>
                <a:spcPts val="2553"/>
              </a:spcBef>
            </a:pPr>
            <a:r>
              <a:rPr sz="1900" spc="-5" dirty="0">
                <a:latin typeface="Courier New"/>
                <a:cs typeface="Courier New"/>
              </a:rPr>
              <a:t>padding:25px 50px 75px</a:t>
            </a:r>
            <a:r>
              <a:rPr sz="1900" spc="11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100px;</a:t>
            </a:r>
            <a:endParaRPr sz="19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464799">
              <a:lnSpc>
                <a:spcPts val="2572"/>
              </a:lnSpc>
              <a:spcBef>
                <a:spcPts val="1666"/>
              </a:spcBef>
            </a:pPr>
            <a:r>
              <a:rPr spc="-30" dirty="0">
                <a:latin typeface="Calibri"/>
                <a:cs typeface="Calibri"/>
              </a:rPr>
              <a:t>Trong </a:t>
            </a:r>
            <a:r>
              <a:rPr spc="-11" dirty="0">
                <a:latin typeface="Calibri"/>
                <a:cs typeface="Calibri"/>
              </a:rPr>
              <a:t>đó, </a:t>
            </a:r>
            <a:r>
              <a:rPr dirty="0">
                <a:latin typeface="Calibri"/>
                <a:cs typeface="Calibri"/>
              </a:rPr>
              <a:t>top padding là </a:t>
            </a:r>
            <a:r>
              <a:rPr spc="5" dirty="0">
                <a:latin typeface="Courier New"/>
                <a:cs typeface="Courier New"/>
              </a:rPr>
              <a:t>25px</a:t>
            </a:r>
            <a:r>
              <a:rPr spc="5" dirty="0">
                <a:latin typeface="Calibri"/>
                <a:cs typeface="Calibri"/>
              </a:rPr>
              <a:t>, </a:t>
            </a:r>
            <a:r>
              <a:rPr dirty="0">
                <a:latin typeface="Calibri"/>
                <a:cs typeface="Calibri"/>
              </a:rPr>
              <a:t>right padding là </a:t>
            </a:r>
            <a:r>
              <a:rPr spc="5" dirty="0">
                <a:latin typeface="Courier New"/>
                <a:cs typeface="Courier New"/>
              </a:rPr>
              <a:t>50px</a:t>
            </a:r>
            <a:r>
              <a:rPr spc="5" dirty="0">
                <a:latin typeface="Calibri"/>
                <a:cs typeface="Calibri"/>
              </a:rPr>
              <a:t>, </a:t>
            </a:r>
            <a:r>
              <a:rPr dirty="0">
                <a:latin typeface="Calibri"/>
                <a:cs typeface="Calibri"/>
              </a:rPr>
              <a:t>bottom padding</a:t>
            </a:r>
            <a:r>
              <a:rPr spc="-15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</a:t>
            </a:r>
          </a:p>
          <a:p>
            <a:pPr marL="15114">
              <a:lnSpc>
                <a:spcPts val="2572"/>
              </a:lnSpc>
            </a:pPr>
            <a:r>
              <a:rPr lang="en-US" spc="5" smtClean="0">
                <a:latin typeface="Courier New"/>
                <a:cs typeface="Courier New"/>
              </a:rPr>
              <a:t>   </a:t>
            </a:r>
            <a:r>
              <a:rPr spc="5" smtClean="0">
                <a:latin typeface="Courier New"/>
                <a:cs typeface="Courier New"/>
              </a:rPr>
              <a:t>75px</a:t>
            </a:r>
            <a:r>
              <a:rPr spc="5" dirty="0">
                <a:latin typeface="Calibri"/>
                <a:cs typeface="Calibri"/>
              </a:rPr>
              <a:t>,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left padding là</a:t>
            </a:r>
            <a:r>
              <a:rPr spc="-84" dirty="0">
                <a:latin typeface="Calibri"/>
                <a:cs typeface="Calibri"/>
              </a:rPr>
              <a:t> </a:t>
            </a:r>
            <a:r>
              <a:rPr spc="5" dirty="0">
                <a:latin typeface="Courier New"/>
                <a:cs typeface="Courier New"/>
              </a:rPr>
              <a:t>100px</a:t>
            </a:r>
            <a:r>
              <a:rPr spc="5" dirty="0">
                <a:latin typeface="Calibri"/>
                <a:cs typeface="Calibri"/>
              </a:rPr>
              <a:t>.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22171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95221"/>
            <a:ext cx="32791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24" dirty="0"/>
              <a:t>PADDING</a:t>
            </a:r>
            <a:r>
              <a:rPr lang="vi-VN" spc="-100" dirty="0"/>
              <a:t> </a:t>
            </a:r>
            <a:r>
              <a:rPr lang="vi-VN" spc="-5" dirty="0"/>
              <a:t>3-3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19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1085166"/>
            <a:ext cx="5140114" cy="296076"/>
          </a:xfrm>
          <a:prstGeom prst="rect">
            <a:avLst/>
          </a:prstGeom>
        </p:spPr>
        <p:txBody>
          <a:bodyPr vert="horz" wrap="square" lIns="0" tIns="18893" rIns="0" bIns="0" rtlCol="0">
            <a:spAutoFit/>
          </a:bodyPr>
          <a:lstStyle/>
          <a:p>
            <a:pPr marL="341610" indent="-326493">
              <a:spcBef>
                <a:spcPts val="149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Bảng </a:t>
            </a:r>
            <a:r>
              <a:rPr dirty="0">
                <a:latin typeface="Calibri"/>
                <a:cs typeface="Calibri"/>
              </a:rPr>
              <a:t>sau liệt </a:t>
            </a:r>
            <a:r>
              <a:rPr spc="-24" dirty="0">
                <a:latin typeface="Calibri"/>
                <a:cs typeface="Calibri"/>
              </a:rPr>
              <a:t>kê </a:t>
            </a:r>
            <a:r>
              <a:rPr spc="-5" dirty="0">
                <a:latin typeface="Calibri"/>
                <a:cs typeface="Calibri"/>
              </a:rPr>
              <a:t>tất </a:t>
            </a:r>
            <a:r>
              <a:rPr dirty="0">
                <a:latin typeface="Calibri"/>
                <a:cs typeface="Calibri"/>
              </a:rPr>
              <a:t>cả các </a:t>
            </a:r>
            <a:r>
              <a:rPr spc="5" dirty="0">
                <a:latin typeface="Calibri"/>
                <a:cs typeface="Calibri"/>
              </a:rPr>
              <a:t>thuộc</a:t>
            </a:r>
            <a:r>
              <a:rPr spc="-10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tính.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412240" y="1973580"/>
            <a:ext cx="9597136" cy="322630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0330014"/>
              </p:ext>
            </p:extLst>
          </p:nvPr>
        </p:nvGraphicFramePr>
        <p:xfrm>
          <a:off x="1422402" y="1981201"/>
          <a:ext cx="9550400" cy="320293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69253"/>
                <a:gridCol w="7481147"/>
              </a:tblGrid>
              <a:tr h="487680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Thuộc tính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111760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160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</a:tr>
              <a:tr h="48704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padding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444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Định nghĩa</a:t>
                      </a:r>
                      <a:r>
                        <a:rPr sz="13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padding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D6E3BC"/>
                    </a:solidFill>
                  </a:tcPr>
                </a:tc>
              </a:tr>
              <a:tr h="48704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padding-bottom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444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Định nghĩa padding</a:t>
                      </a:r>
                      <a:r>
                        <a:rPr sz="13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dưới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F1DCDB"/>
                    </a:solidFill>
                  </a:tcPr>
                </a:tc>
              </a:tr>
              <a:tr h="52196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padding-left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444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Định nghĩa padding</a:t>
                      </a:r>
                      <a:r>
                        <a:rPr sz="13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trái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</a:tr>
              <a:tr h="6096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padding-right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Định nghĩa padding</a:t>
                      </a:r>
                      <a:r>
                        <a:rPr sz="13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phải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F1DCDB"/>
                    </a:solidFill>
                  </a:tcPr>
                </a:tc>
              </a:tr>
              <a:tr h="60960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padding-top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02565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Định nghĩa padding</a:t>
                      </a:r>
                      <a:r>
                        <a:rPr sz="13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trên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84938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95221"/>
            <a:ext cx="2483275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MỤC</a:t>
            </a:r>
            <a:r>
              <a:rPr lang="vi-VN" spc="-84" dirty="0"/>
              <a:t> </a:t>
            </a:r>
            <a:r>
              <a:rPr lang="vi-VN" spc="-5" dirty="0"/>
              <a:t>TIÊU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52029" y="757784"/>
            <a:ext cx="6648026" cy="2134856"/>
          </a:xfrm>
          <a:prstGeom prst="rect">
            <a:avLst/>
          </a:prstGeom>
        </p:spPr>
        <p:txBody>
          <a:bodyPr vert="horz" wrap="square" lIns="0" tIns="41569" rIns="0" bIns="0" rtlCol="0">
            <a:spAutoFit/>
          </a:bodyPr>
          <a:lstStyle/>
          <a:p>
            <a:pPr marL="341610" indent="-326493">
              <a:spcBef>
                <a:spcPts val="328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sz="2400" spc="11" dirty="0">
                <a:latin typeface="Calibri"/>
                <a:cs typeface="Calibri"/>
              </a:rPr>
              <a:t>Định dạng hình ảnh </a:t>
            </a:r>
            <a:r>
              <a:rPr sz="2400" dirty="0">
                <a:latin typeface="Calibri"/>
                <a:cs typeface="Calibri"/>
              </a:rPr>
              <a:t>trong trang</a:t>
            </a:r>
            <a:r>
              <a:rPr sz="2400" spc="-35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web.</a:t>
            </a:r>
            <a:endParaRPr sz="2400">
              <a:latin typeface="Calibri"/>
              <a:cs typeface="Calibri"/>
            </a:endParaRPr>
          </a:p>
          <a:p>
            <a:pPr marL="341610" indent="-326493">
              <a:spcBef>
                <a:spcPts val="157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sz="2400" spc="11" dirty="0">
                <a:latin typeface="Calibri"/>
                <a:cs typeface="Calibri"/>
              </a:rPr>
              <a:t>Chèn ảnh, </a:t>
            </a:r>
            <a:r>
              <a:rPr sz="2400" spc="5" dirty="0">
                <a:latin typeface="Calibri"/>
                <a:cs typeface="Calibri"/>
              </a:rPr>
              <a:t>kích </a:t>
            </a:r>
            <a:r>
              <a:rPr sz="2400" spc="11" dirty="0">
                <a:latin typeface="Calibri"/>
                <a:cs typeface="Calibri"/>
              </a:rPr>
              <a:t>thước, </a:t>
            </a:r>
            <a:r>
              <a:rPr sz="2400" spc="-5" dirty="0">
                <a:latin typeface="Calibri"/>
                <a:cs typeface="Calibri"/>
              </a:rPr>
              <a:t>và </a:t>
            </a:r>
            <a:r>
              <a:rPr sz="2400" spc="11" dirty="0">
                <a:latin typeface="Calibri"/>
                <a:cs typeface="Calibri"/>
              </a:rPr>
              <a:t>padding cho</a:t>
            </a:r>
            <a:r>
              <a:rPr sz="2400" spc="-19" dirty="0">
                <a:latin typeface="Calibri"/>
                <a:cs typeface="Calibri"/>
              </a:rPr>
              <a:t> </a:t>
            </a:r>
            <a:r>
              <a:rPr sz="2400" spc="11" dirty="0">
                <a:latin typeface="Calibri"/>
                <a:cs typeface="Calibri"/>
              </a:rPr>
              <a:t>ảnh.</a:t>
            </a:r>
            <a:endParaRPr sz="2400">
              <a:latin typeface="Calibri"/>
              <a:cs typeface="Calibri"/>
            </a:endParaRPr>
          </a:p>
          <a:p>
            <a:pPr marL="341610" indent="-326493">
              <a:spcBef>
                <a:spcPts val="157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sz="2400" spc="5" dirty="0">
                <a:latin typeface="Calibri"/>
                <a:cs typeface="Calibri"/>
              </a:rPr>
              <a:t>Hình </a:t>
            </a:r>
            <a:r>
              <a:rPr sz="2400" spc="11" dirty="0">
                <a:latin typeface="Calibri"/>
                <a:cs typeface="Calibri"/>
              </a:rPr>
              <a:t>ảnh động </a:t>
            </a:r>
            <a:r>
              <a:rPr sz="2400" dirty="0">
                <a:latin typeface="Calibri"/>
                <a:cs typeface="Calibri"/>
              </a:rPr>
              <a:t>trong</a:t>
            </a:r>
            <a:r>
              <a:rPr sz="2400" spc="-24" dirty="0">
                <a:latin typeface="Calibri"/>
                <a:cs typeface="Calibri"/>
              </a:rPr>
              <a:t> </a:t>
            </a:r>
            <a:r>
              <a:rPr sz="2400" spc="5" dirty="0">
                <a:latin typeface="Calibri"/>
                <a:cs typeface="Calibri"/>
              </a:rPr>
              <a:t>CSS3.</a:t>
            </a:r>
            <a:endParaRPr sz="2400">
              <a:latin typeface="Calibri"/>
              <a:cs typeface="Calibri"/>
            </a:endParaRPr>
          </a:p>
          <a:p>
            <a:pPr marL="341610" indent="-326493">
              <a:spcBef>
                <a:spcPts val="157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sz="2400" spc="11" dirty="0">
                <a:latin typeface="Calibri"/>
                <a:cs typeface="Calibri"/>
              </a:rPr>
              <a:t>Sử dung CSS3 </a:t>
            </a:r>
            <a:r>
              <a:rPr sz="2400" dirty="0">
                <a:latin typeface="Calibri"/>
                <a:cs typeface="Calibri"/>
              </a:rPr>
              <a:t>trên </a:t>
            </a:r>
            <a:r>
              <a:rPr sz="2400" spc="5" dirty="0">
                <a:latin typeface="Calibri"/>
                <a:cs typeface="Calibri"/>
              </a:rPr>
              <a:t>các thiết bị di</a:t>
            </a:r>
            <a:r>
              <a:rPr sz="2400" spc="-100" dirty="0">
                <a:latin typeface="Calibri"/>
                <a:cs typeface="Calibri"/>
              </a:rPr>
              <a:t> </a:t>
            </a:r>
            <a:r>
              <a:rPr sz="2400" spc="11" dirty="0">
                <a:latin typeface="Calibri"/>
                <a:cs typeface="Calibri"/>
              </a:rPr>
              <a:t>động.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</a:t>
            </a:r>
            <a:r>
              <a:rPr lang="en-US" smtClean="0"/>
              <a:t>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78228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90" y="38071"/>
            <a:ext cx="9205807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11" dirty="0"/>
              <a:t>HÌNH </a:t>
            </a:r>
            <a:r>
              <a:rPr lang="vi-VN" spc="-5" dirty="0"/>
              <a:t>ẢNH THU </a:t>
            </a:r>
            <a:r>
              <a:rPr lang="vi-VN" spc="-11" dirty="0"/>
              <a:t>NHỎ</a:t>
            </a:r>
            <a:r>
              <a:rPr lang="en-US" spc="-11" dirty="0"/>
              <a:t> </a:t>
            </a:r>
            <a:r>
              <a:rPr lang="vi-VN" spc="-11" dirty="0"/>
              <a:t>(THUMBNAIL)</a:t>
            </a:r>
            <a:r>
              <a:rPr lang="vi-VN" spc="11" dirty="0"/>
              <a:t> </a:t>
            </a:r>
            <a:r>
              <a:rPr lang="vi-VN" spc="-5" dirty="0"/>
              <a:t>1-5</a:t>
            </a:r>
          </a:p>
        </p:txBody>
      </p:sp>
      <p:sp>
        <p:nvSpPr>
          <p:cNvPr id="19" name="object 19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20</a:t>
            </a:fld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653625" y="613030"/>
            <a:ext cx="10755206" cy="5229999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thumbnail là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hình ảnh </a:t>
            </a:r>
            <a:r>
              <a:rPr spc="-5" dirty="0">
                <a:latin typeface="Calibri"/>
                <a:cs typeface="Calibri"/>
              </a:rPr>
              <a:t>nhỏ, </a:t>
            </a:r>
            <a:r>
              <a:rPr dirty="0">
                <a:latin typeface="Calibri"/>
                <a:cs typeface="Calibri"/>
              </a:rPr>
              <a:t>hoặc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phần </a:t>
            </a:r>
            <a:r>
              <a:rPr spc="5" dirty="0">
                <a:latin typeface="Calibri"/>
                <a:cs typeface="Calibri"/>
              </a:rPr>
              <a:t>của một </a:t>
            </a:r>
            <a:r>
              <a:rPr dirty="0">
                <a:latin typeface="Calibri"/>
                <a:cs typeface="Calibri"/>
              </a:rPr>
              <a:t>hình ảnh lớn</a:t>
            </a:r>
            <a:r>
              <a:rPr spc="-20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hơn.</a:t>
            </a:r>
          </a:p>
          <a:p>
            <a:pPr marL="341610" marR="6047" indent="-326493">
              <a:lnSpc>
                <a:spcPts val="2499"/>
              </a:lnSpc>
              <a:spcBef>
                <a:spcPts val="13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Nhấn </a:t>
            </a:r>
            <a:r>
              <a:rPr spc="-5" dirty="0">
                <a:latin typeface="Calibri"/>
                <a:cs typeface="Calibri"/>
              </a:rPr>
              <a:t>vào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5" dirty="0">
                <a:latin typeface="Calibri"/>
                <a:cs typeface="Calibri"/>
              </a:rPr>
              <a:t>ảnh thu </a:t>
            </a:r>
            <a:r>
              <a:rPr dirty="0">
                <a:latin typeface="Calibri"/>
                <a:cs typeface="Calibri"/>
              </a:rPr>
              <a:t>nhỏ sẽ liên </a:t>
            </a:r>
            <a:r>
              <a:rPr spc="-19" dirty="0">
                <a:latin typeface="Calibri"/>
                <a:cs typeface="Calibri"/>
              </a:rPr>
              <a:t>kết </a:t>
            </a:r>
            <a:r>
              <a:rPr spc="5" dirty="0">
                <a:latin typeface="Calibri"/>
                <a:cs typeface="Calibri"/>
              </a:rPr>
              <a:t>đến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ban </a:t>
            </a:r>
            <a:r>
              <a:rPr spc="5" dirty="0">
                <a:latin typeface="Calibri"/>
                <a:cs typeface="Calibri"/>
              </a:rPr>
              <a:t>đầu </a:t>
            </a:r>
            <a:r>
              <a:rPr dirty="0">
                <a:latin typeface="Calibri"/>
                <a:cs typeface="Calibri"/>
              </a:rPr>
              <a:t>lớn hơn, có thể</a:t>
            </a:r>
            <a:r>
              <a:rPr spc="-339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xem  và tải</a:t>
            </a:r>
            <a:r>
              <a:rPr spc="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về.</a:t>
            </a:r>
          </a:p>
          <a:p>
            <a:pPr marL="341610" indent="-326493">
              <a:lnSpc>
                <a:spcPts val="236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11" dirty="0">
                <a:latin typeface="Calibri"/>
                <a:cs typeface="Calibri"/>
              </a:rPr>
              <a:t>Ngay </a:t>
            </a:r>
            <a:r>
              <a:rPr dirty="0">
                <a:latin typeface="Calibri"/>
                <a:cs typeface="Calibri"/>
              </a:rPr>
              <a:t>cả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hiệu </a:t>
            </a:r>
            <a:r>
              <a:rPr spc="5" dirty="0">
                <a:latin typeface="Calibri"/>
                <a:cs typeface="Calibri"/>
              </a:rPr>
              <a:t>ứng </a:t>
            </a:r>
            <a:r>
              <a:rPr dirty="0">
                <a:latin typeface="Calibri"/>
                <a:cs typeface="Calibri"/>
              </a:rPr>
              <a:t>di chuột có thể </a:t>
            </a:r>
            <a:r>
              <a:rPr spc="5" dirty="0">
                <a:latin typeface="Calibri"/>
                <a:cs typeface="Calibri"/>
              </a:rPr>
              <a:t>được đưa </a:t>
            </a:r>
            <a:r>
              <a:rPr spc="-19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thông qua CSS </a:t>
            </a:r>
            <a:r>
              <a:rPr spc="-5" dirty="0">
                <a:latin typeface="Calibri"/>
                <a:cs typeface="Calibri"/>
              </a:rPr>
              <a:t>và</a:t>
            </a:r>
            <a:r>
              <a:rPr spc="-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JavaScript.</a:t>
            </a:r>
          </a:p>
          <a:p>
            <a:pPr marL="341610" indent="-326493">
              <a:lnSpc>
                <a:spcPts val="2572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-19" dirty="0">
                <a:latin typeface="Calibri"/>
                <a:cs typeface="Calibri"/>
              </a:rPr>
              <a:t> </a:t>
            </a:r>
            <a:r>
              <a:rPr>
                <a:latin typeface="Calibri"/>
                <a:cs typeface="Calibri"/>
              </a:rPr>
              <a:t>dụ</a:t>
            </a:r>
            <a:r>
              <a:rPr smtClean="0">
                <a:latin typeface="Calibri"/>
                <a:cs typeface="Calibri"/>
              </a:rPr>
              <a:t>.</a:t>
            </a:r>
            <a:endParaRPr lang="en-US" smtClean="0">
              <a:latin typeface="Calibri"/>
              <a:cs typeface="Calibri"/>
            </a:endParaRPr>
          </a:p>
          <a:p>
            <a:pPr marL="15117">
              <a:lnSpc>
                <a:spcPts val="2572"/>
              </a:lnSpc>
              <a:buClr>
                <a:srgbClr val="AC1317"/>
              </a:buClr>
              <a:buSzPct val="151351"/>
              <a:tabLst>
                <a:tab pos="341610" algn="l"/>
              </a:tabLst>
            </a:pPr>
            <a:r>
              <a:rPr lang="en-US" sz="1900">
                <a:latin typeface="Calibri"/>
                <a:cs typeface="Calibri"/>
              </a:rPr>
              <a:t>	</a:t>
            </a:r>
            <a:r>
              <a:rPr sz="2400" smtClean="0">
                <a:latin typeface="Courier New"/>
                <a:cs typeface="Courier New"/>
              </a:rPr>
              <a:t>&lt;!</a:t>
            </a:r>
            <a:r>
              <a:rPr sz="2400" dirty="0">
                <a:latin typeface="Courier New"/>
                <a:cs typeface="Courier New"/>
              </a:rPr>
              <a:t>DOCTYPE</a:t>
            </a:r>
            <a:r>
              <a:rPr lang="vi-VN" sz="2400" baseline="-8680" dirty="0">
                <a:latin typeface="Courier New"/>
                <a:cs typeface="Courier New"/>
              </a:rPr>
              <a:t> </a:t>
            </a:r>
            <a:r>
              <a:rPr sz="2400" dirty="0">
                <a:latin typeface="Courier New"/>
                <a:cs typeface="Courier New"/>
              </a:rPr>
              <a:t>html&gt;</a:t>
            </a:r>
          </a:p>
          <a:p>
            <a:pPr marL="432303">
              <a:spcBef>
                <a:spcPts val="41"/>
              </a:spcBef>
            </a:pPr>
            <a:r>
              <a:rPr sz="2400" spc="-5" dirty="0">
                <a:latin typeface="Courier New"/>
                <a:cs typeface="Courier New"/>
              </a:rPr>
              <a:t>&lt;html</a:t>
            </a:r>
            <a:r>
              <a:rPr sz="2400" dirty="0">
                <a:latin typeface="Courier New"/>
                <a:cs typeface="Courier New"/>
              </a:rPr>
              <a:t> </a:t>
            </a:r>
            <a:r>
              <a:rPr sz="2400" spc="-54" dirty="0" err="1">
                <a:latin typeface="Courier New"/>
                <a:cs typeface="Courier New"/>
              </a:rPr>
              <a:t>lang</a:t>
            </a:r>
            <a:r>
              <a:rPr sz="2400" spc="-54" dirty="0">
                <a:latin typeface="Courier New"/>
                <a:cs typeface="Courier New"/>
              </a:rPr>
              <a:t>=</a:t>
            </a:r>
            <a:r>
              <a:rPr lang="vi-VN" sz="2400" spc="-54" baseline="-8680" dirty="0">
                <a:latin typeface="Courier New"/>
                <a:cs typeface="Courier New"/>
              </a:rPr>
              <a:t>"</a:t>
            </a:r>
            <a:r>
              <a:rPr sz="2400" spc="-54" dirty="0" err="1">
                <a:latin typeface="Courier New"/>
                <a:cs typeface="Courier New"/>
              </a:rPr>
              <a:t>en</a:t>
            </a:r>
            <a:r>
              <a:rPr lang="vi-VN" sz="2400" spc="-54" baseline="-8680" dirty="0">
                <a:latin typeface="Courier New"/>
                <a:cs typeface="Courier New"/>
              </a:rPr>
              <a:t>"</a:t>
            </a:r>
            <a:r>
              <a:rPr sz="2400" spc="-54" dirty="0">
                <a:latin typeface="Courier New"/>
                <a:cs typeface="Courier New"/>
              </a:rPr>
              <a:t>&gt;</a:t>
            </a:r>
            <a:endParaRPr lang="vi-VN" sz="2400" spc="-54" dirty="0">
              <a:latin typeface="Courier New"/>
              <a:cs typeface="Courier New"/>
            </a:endParaRPr>
          </a:p>
          <a:p>
            <a:pPr marL="432303">
              <a:spcBef>
                <a:spcPts val="41"/>
              </a:spcBef>
            </a:pPr>
            <a:r>
              <a:rPr lang="vi-VN" sz="2400" spc="-54" baseline="-8680" dirty="0">
                <a:latin typeface="Courier New"/>
                <a:cs typeface="Courier New"/>
              </a:rPr>
              <a:t>&lt;head&gt;</a:t>
            </a:r>
          </a:p>
          <a:p>
            <a:pPr marL="432303">
              <a:spcBef>
                <a:spcPts val="41"/>
              </a:spcBef>
            </a:pPr>
            <a:r>
              <a:rPr lang="vi-VN" sz="2400" spc="-54" baseline="-8680" dirty="0">
                <a:latin typeface="Courier New"/>
                <a:cs typeface="Courier New"/>
              </a:rPr>
              <a:t>	&lt;meta charset="UTF-8"&gt;</a:t>
            </a:r>
          </a:p>
          <a:p>
            <a:pPr marL="432303">
              <a:spcBef>
                <a:spcPts val="41"/>
              </a:spcBef>
            </a:pPr>
            <a:r>
              <a:rPr lang="vi-VN" sz="2400" spc="-54" baseline="-8680" dirty="0">
                <a:latin typeface="Courier New"/>
                <a:cs typeface="Courier New"/>
              </a:rPr>
              <a:t>	&lt;title&gt;Thumbnail&lt;/title&gt;</a:t>
            </a:r>
          </a:p>
          <a:p>
            <a:pPr marL="432303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&lt;style&gt;</a:t>
            </a:r>
          </a:p>
          <a:p>
            <a:pPr marL="1520615" lvl="2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/* general */</a:t>
            </a:r>
          </a:p>
          <a:p>
            <a:pPr marL="1520615" lvl="2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body {</a:t>
            </a:r>
          </a:p>
          <a:p>
            <a:pPr marL="1520615" lvl="2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	margin:0;</a:t>
            </a:r>
          </a:p>
          <a:p>
            <a:pPr marL="1520615" lvl="2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	padding:40px 80px;</a:t>
            </a:r>
          </a:p>
          <a:p>
            <a:pPr marL="1520615" lvl="2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	background:#fff;</a:t>
            </a:r>
          </a:p>
          <a:p>
            <a:pPr marL="1520615" lvl="2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	font:70% Arial, Helvetica, sans-serif;</a:t>
            </a:r>
          </a:p>
          <a:p>
            <a:pPr marL="1520615" lvl="2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	color:#555;</a:t>
            </a:r>
          </a:p>
          <a:p>
            <a:pPr marL="1520615" lvl="2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	line-height:100%;</a:t>
            </a:r>
          </a:p>
          <a:p>
            <a:pPr marL="1520615" lvl="2">
              <a:spcBef>
                <a:spcPts val="41"/>
              </a:spcBef>
            </a:pPr>
            <a:r>
              <a:rPr lang="vi-VN" sz="2400" baseline="-8680" dirty="0">
                <a:latin typeface="Courier New"/>
                <a:cs typeface="Courier New"/>
              </a:rPr>
              <a:t>	}</a:t>
            </a:r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133890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90" y="95221"/>
            <a:ext cx="9205807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spc="-11" dirty="0"/>
              <a:t>Hình </a:t>
            </a:r>
            <a:r>
              <a:rPr spc="-5" dirty="0"/>
              <a:t>ảnh </a:t>
            </a:r>
            <a:r>
              <a:rPr spc="-5" dirty="0" err="1"/>
              <a:t>thu</a:t>
            </a:r>
            <a:r>
              <a:rPr spc="-5" dirty="0"/>
              <a:t> </a:t>
            </a:r>
            <a:r>
              <a:rPr spc="-11" dirty="0" err="1"/>
              <a:t>nhỏ</a:t>
            </a:r>
            <a:r>
              <a:rPr lang="vi-VN" spc="-11" dirty="0"/>
              <a:t> </a:t>
            </a:r>
            <a:r>
              <a:rPr spc="-11" dirty="0"/>
              <a:t>(Thumbnail)</a:t>
            </a:r>
            <a:r>
              <a:rPr spc="-24" dirty="0"/>
              <a:t> </a:t>
            </a:r>
            <a:r>
              <a:rPr dirty="0"/>
              <a:t>2-</a:t>
            </a:r>
            <a:r>
              <a:rPr lang="vi-VN" dirty="0"/>
              <a:t>5</a:t>
            </a:r>
            <a:endParaRPr dirty="0"/>
          </a:p>
        </p:txBody>
      </p:sp>
      <p:sp>
        <p:nvSpPr>
          <p:cNvPr id="20" name="object 20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21</a:t>
            </a:fld>
            <a:endParaRPr dirty="0"/>
          </a:p>
        </p:txBody>
      </p:sp>
      <p:sp>
        <p:nvSpPr>
          <p:cNvPr id="21" name="object 8"/>
          <p:cNvSpPr txBox="1"/>
          <p:nvPr/>
        </p:nvSpPr>
        <p:spPr>
          <a:xfrm>
            <a:off x="115827" y="601980"/>
            <a:ext cx="6153575" cy="5835293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976458" lvl="1"/>
            <a:r>
              <a:rPr lang="vi-VN" dirty="0">
                <a:latin typeface="Courier New"/>
                <a:cs typeface="Courier New"/>
              </a:rPr>
              <a:t>h1, h2{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	font-size:180%;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	font-weight:normal;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	color:#555;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}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p{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	margin:1em 0;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}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p.text{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	width:500px;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}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a{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	color:#f20;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	text-decoration:none;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}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a:hover{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	color:#999;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}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img{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	border:none;</a:t>
            </a:r>
          </a:p>
          <a:p>
            <a:pPr marL="976458" lvl="1"/>
            <a:r>
              <a:rPr lang="vi-VN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22" name="object 8"/>
          <p:cNvSpPr txBox="1"/>
          <p:nvPr/>
        </p:nvSpPr>
        <p:spPr>
          <a:xfrm>
            <a:off x="6269400" y="613410"/>
            <a:ext cx="5821002" cy="5835293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lvl="1"/>
            <a:r>
              <a:rPr lang="vi-VN" smtClean="0">
                <a:latin typeface="Courier New"/>
                <a:cs typeface="Courier New"/>
              </a:rPr>
              <a:t>ul#thumbs</a:t>
            </a:r>
            <a:r>
              <a:rPr lang="vi-VN" dirty="0">
                <a:latin typeface="Courier New"/>
                <a:cs typeface="Courier New"/>
              </a:rPr>
              <a:t>, ul#thumbs li{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margin:0;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padding:0;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list-style:none;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}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ul#thumbs li{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float:left;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margin-right:0px;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border:1px solid #999;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padding:2px;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}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ul#thumbs a{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display:block;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float:left;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width:125px;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height:135px;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line-height:50px;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overflow:hidden;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position:relative;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	z-index:1;</a:t>
            </a:r>
          </a:p>
          <a:p>
            <a:pPr lvl="1"/>
            <a:r>
              <a:rPr lang="vi-VN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492192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845884" y="6593841"/>
            <a:ext cx="241300" cy="230705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114">
              <a:spcBef>
                <a:spcPts val="119"/>
              </a:spcBef>
            </a:pPr>
            <a:r>
              <a:rPr sz="1400" dirty="0">
                <a:solidFill>
                  <a:srgbClr val="FFFFFF"/>
                </a:solidFill>
                <a:latin typeface="Calibri"/>
                <a:cs typeface="Calibri"/>
              </a:rPr>
              <a:t>22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8190" y="95221"/>
            <a:ext cx="9205807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spc="-11" dirty="0"/>
              <a:t>Hình </a:t>
            </a:r>
            <a:r>
              <a:rPr spc="-5" dirty="0"/>
              <a:t>ảnh </a:t>
            </a:r>
            <a:r>
              <a:rPr spc="-5" dirty="0" err="1"/>
              <a:t>thu</a:t>
            </a:r>
            <a:r>
              <a:rPr spc="-5" dirty="0"/>
              <a:t> </a:t>
            </a:r>
            <a:r>
              <a:rPr spc="-11" dirty="0" err="1"/>
              <a:t>nhỏ</a:t>
            </a:r>
            <a:r>
              <a:rPr lang="vi-VN" spc="-11" dirty="0"/>
              <a:t> </a:t>
            </a:r>
            <a:r>
              <a:rPr spc="-11" dirty="0"/>
              <a:t>(Thumbnail)</a:t>
            </a:r>
            <a:r>
              <a:rPr spc="-24" dirty="0"/>
              <a:t> </a:t>
            </a:r>
            <a:r>
              <a:rPr lang="vi-VN" spc="-24" dirty="0"/>
              <a:t>3</a:t>
            </a:r>
            <a:r>
              <a:rPr dirty="0"/>
              <a:t>-</a:t>
            </a:r>
            <a:r>
              <a:rPr lang="vi-VN" dirty="0"/>
              <a:t>5</a:t>
            </a:r>
            <a:endParaRPr dirty="0"/>
          </a:p>
        </p:txBody>
      </p:sp>
      <p:sp>
        <p:nvSpPr>
          <p:cNvPr id="16" name="object 8"/>
          <p:cNvSpPr txBox="1"/>
          <p:nvPr/>
        </p:nvSpPr>
        <p:spPr>
          <a:xfrm>
            <a:off x="115827" y="746761"/>
            <a:ext cx="6153575" cy="5573683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976458" lvl="1"/>
            <a:r>
              <a:rPr lang="vi-VN" sz="1900" dirty="0">
                <a:latin typeface="Courier New"/>
                <a:cs typeface="Courier New"/>
              </a:rPr>
              <a:t>ul#thumbs a img{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float:left;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position:absolute;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top:0px;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left:0px;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}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/* mouse over */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ul#thumbs a:hover{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overflow:visible;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z-index:1000;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border:none;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}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ul#thumbs a:hover img{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border:1px solid #999;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background:#fff;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padding:2px;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}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/* // mouse over */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/* clearing floats */ </a:t>
            </a:r>
            <a:endParaRPr lang="vi-VN" sz="3000" baseline="-8680" dirty="0">
              <a:latin typeface="Courier New"/>
              <a:cs typeface="Courier New"/>
            </a:endParaRPr>
          </a:p>
        </p:txBody>
      </p:sp>
      <p:sp>
        <p:nvSpPr>
          <p:cNvPr id="17" name="object 8"/>
          <p:cNvSpPr txBox="1"/>
          <p:nvPr/>
        </p:nvSpPr>
        <p:spPr>
          <a:xfrm>
            <a:off x="6038426" y="678180"/>
            <a:ext cx="6153575" cy="5589072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976458" lvl="1"/>
            <a:r>
              <a:rPr lang="vi-VN" sz="1900" dirty="0">
                <a:latin typeface="Courier New"/>
                <a:cs typeface="Courier New"/>
              </a:rPr>
              <a:t>ul#thumbs:after, li#thumbs:after{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content:".";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display:block;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height:0;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clear:both;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visibility:hidden;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}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ul#thumbs, li#thumbs{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display:block;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}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ul#thumbs, li#thumbs{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min-height:1%;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}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* html ul#thumbs, * html li#thumbs{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	height:1%;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}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/* // clearing floats */ </a:t>
            </a:r>
          </a:p>
          <a:p>
            <a:pPr marL="976458" lvl="1"/>
            <a:r>
              <a:rPr lang="vi-VN" sz="1900" dirty="0">
                <a:latin typeface="Courier New"/>
                <a:cs typeface="Courier New"/>
              </a:rPr>
              <a:t>/* // thumbnail list */</a:t>
            </a:r>
          </a:p>
          <a:p>
            <a:pPr marL="432303"/>
            <a:r>
              <a:rPr lang="vi-VN" sz="3000" baseline="-8680" dirty="0">
                <a:latin typeface="Courier New"/>
                <a:cs typeface="Courier New"/>
              </a:rPr>
              <a:t>&lt;style&gt;</a:t>
            </a: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59209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845884" y="6593841"/>
            <a:ext cx="241300" cy="230705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114">
              <a:spcBef>
                <a:spcPts val="119"/>
              </a:spcBef>
            </a:pPr>
            <a:r>
              <a:rPr sz="1400" dirty="0">
                <a:solidFill>
                  <a:srgbClr val="FFFFFF"/>
                </a:solidFill>
                <a:latin typeface="Calibri"/>
                <a:cs typeface="Calibri"/>
              </a:rPr>
              <a:t>22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8190" y="95221"/>
            <a:ext cx="9205807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spc="-11" dirty="0"/>
              <a:t>Hình </a:t>
            </a:r>
            <a:r>
              <a:rPr spc="-5" dirty="0"/>
              <a:t>ảnh </a:t>
            </a:r>
            <a:r>
              <a:rPr spc="-5" dirty="0" err="1"/>
              <a:t>thu</a:t>
            </a:r>
            <a:r>
              <a:rPr spc="-5" dirty="0"/>
              <a:t> </a:t>
            </a:r>
            <a:r>
              <a:rPr spc="-11" dirty="0" err="1"/>
              <a:t>nhỏ</a:t>
            </a:r>
            <a:r>
              <a:rPr lang="vi-VN" spc="-11" dirty="0"/>
              <a:t> </a:t>
            </a:r>
            <a:r>
              <a:rPr spc="-11" dirty="0"/>
              <a:t>(Thumbnail)</a:t>
            </a:r>
            <a:r>
              <a:rPr spc="-24" dirty="0"/>
              <a:t> </a:t>
            </a:r>
            <a:r>
              <a:rPr lang="vi-VN" dirty="0"/>
              <a:t>4</a:t>
            </a:r>
            <a:r>
              <a:rPr dirty="0"/>
              <a:t>-</a:t>
            </a:r>
            <a:r>
              <a:rPr lang="vi-VN" dirty="0"/>
              <a:t>5</a:t>
            </a:r>
            <a:endParaRPr dirty="0"/>
          </a:p>
        </p:txBody>
      </p:sp>
      <p:sp>
        <p:nvSpPr>
          <p:cNvPr id="16" name="object 8"/>
          <p:cNvSpPr txBox="1"/>
          <p:nvPr/>
        </p:nvSpPr>
        <p:spPr>
          <a:xfrm>
            <a:off x="115827" y="990600"/>
            <a:ext cx="11850706" cy="3526969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432303"/>
            <a:r>
              <a:rPr lang="vi-VN" sz="1900" dirty="0">
                <a:latin typeface="Courier New"/>
                <a:cs typeface="Courier New"/>
              </a:rPr>
              <a:t>&lt;/head&gt;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&lt;body&gt;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	&lt;h2&gt;Thumbnail&lt;/h2&gt;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	&lt;ul id="thumbs"&gt;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		&lt;li&gt;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			&lt;a href="HTML5.png" target="_blank"&gt;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				&lt;img src="HTML5_small.png"/&gt;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			&lt;/a&gt;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		&lt;/li&gt;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	&lt;/ul&gt;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&lt;/body&gt;</a:t>
            </a:r>
          </a:p>
          <a:p>
            <a:pPr marL="432303"/>
            <a:r>
              <a:rPr lang="vi-VN" sz="1900" dirty="0">
                <a:latin typeface="Courier New"/>
                <a:cs typeface="Courier New"/>
              </a:rPr>
              <a:t>&lt;/html&gt;</a:t>
            </a:r>
            <a:endParaRPr lang="vi-VN" sz="3000" baseline="-8680" dirty="0">
              <a:latin typeface="Courier New"/>
              <a:cs typeface="Courier New"/>
            </a:endParaRPr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43964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90" y="95221"/>
            <a:ext cx="9205807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11" dirty="0"/>
              <a:t>HÌNH </a:t>
            </a:r>
            <a:r>
              <a:rPr lang="vi-VN" spc="-5" dirty="0"/>
              <a:t>ẢNH THU </a:t>
            </a:r>
            <a:r>
              <a:rPr lang="vi-VN" spc="-11" dirty="0"/>
              <a:t>NHỎ</a:t>
            </a:r>
            <a:r>
              <a:rPr lang="en-US" spc="-11" dirty="0"/>
              <a:t> </a:t>
            </a:r>
            <a:r>
              <a:rPr lang="vi-VN" spc="-11" dirty="0"/>
              <a:t>(THUMBNAIL)</a:t>
            </a:r>
            <a:r>
              <a:rPr lang="vi-VN" spc="-24" dirty="0"/>
              <a:t> 5</a:t>
            </a:r>
            <a:r>
              <a:rPr lang="vi-VN" dirty="0"/>
              <a:t>-5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24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9" y="852297"/>
            <a:ext cx="2676312" cy="29531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5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quả </a:t>
            </a:r>
            <a:r>
              <a:rPr dirty="0" err="1">
                <a:latin typeface="Calibri"/>
                <a:cs typeface="Calibri"/>
              </a:rPr>
              <a:t>khi</a:t>
            </a:r>
            <a:r>
              <a:rPr spc="-339" dirty="0">
                <a:latin typeface="Calibri"/>
                <a:cs typeface="Calibri"/>
              </a:rPr>
              <a:t> </a:t>
            </a:r>
            <a:r>
              <a:rPr lang="vi-VN" spc="-339" dirty="0">
                <a:latin typeface="Calibri"/>
                <a:cs typeface="Calibri"/>
              </a:rPr>
              <a:t>  </a:t>
            </a:r>
            <a:r>
              <a:rPr dirty="0">
                <a:latin typeface="Calibri"/>
                <a:cs typeface="Calibri"/>
              </a:rPr>
              <a:t>hover</a:t>
            </a:r>
          </a:p>
        </p:txBody>
      </p:sp>
      <p:sp>
        <p:nvSpPr>
          <p:cNvPr id="5" name="object 5"/>
          <p:cNvSpPr/>
          <p:nvPr/>
        </p:nvSpPr>
        <p:spPr>
          <a:xfrm>
            <a:off x="2539999" y="1524002"/>
            <a:ext cx="7823201" cy="38130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7497166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" y="0"/>
            <a:ext cx="11466577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4987" y="60931"/>
            <a:ext cx="907034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fr-FR" spc="-5" dirty="0"/>
              <a:t>LÀM VIỆC </a:t>
            </a:r>
            <a:r>
              <a:rPr lang="fr-FR" spc="-24" dirty="0"/>
              <a:t>VỚI </a:t>
            </a:r>
            <a:r>
              <a:rPr lang="fr-FR" spc="-49" dirty="0"/>
              <a:t>TRANSITIONS </a:t>
            </a:r>
            <a:r>
              <a:rPr lang="fr-FR" spc="-5" dirty="0"/>
              <a:t>CSS3</a:t>
            </a:r>
            <a:r>
              <a:rPr lang="fr-FR" spc="41" dirty="0"/>
              <a:t> </a:t>
            </a:r>
            <a:r>
              <a:rPr lang="fr-FR" dirty="0" smtClean="0"/>
              <a:t>1-</a:t>
            </a:r>
            <a:r>
              <a:rPr lang="vi-VN" dirty="0" smtClean="0"/>
              <a:t>6</a:t>
            </a:r>
            <a:endParaRPr lang="fr-FR" dirty="0"/>
          </a:p>
        </p:txBody>
      </p:sp>
      <p:sp>
        <p:nvSpPr>
          <p:cNvPr id="22" name="object 22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25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6" y="914147"/>
            <a:ext cx="10998199" cy="1301016"/>
          </a:xfrm>
          <a:prstGeom prst="rect">
            <a:avLst/>
          </a:prstGeom>
        </p:spPr>
        <p:txBody>
          <a:bodyPr vert="horz" wrap="square" lIns="0" tIns="43834" rIns="0" bIns="0" rtlCol="0">
            <a:spAutoFit/>
          </a:bodyPr>
          <a:lstStyle/>
          <a:p>
            <a:pPr marL="341610" marR="554738" indent="-326493">
              <a:lnSpc>
                <a:spcPts val="2499"/>
              </a:lnSpc>
              <a:spcBef>
                <a:spcPts val="34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30" dirty="0">
                <a:latin typeface="Calibri"/>
                <a:cs typeface="Calibri"/>
              </a:rPr>
              <a:t>Trong </a:t>
            </a:r>
            <a:r>
              <a:rPr spc="5" dirty="0">
                <a:latin typeface="Calibri"/>
                <a:cs typeface="Calibri"/>
              </a:rPr>
              <a:t>năm 2007, Apple </a:t>
            </a:r>
            <a:r>
              <a:rPr dirty="0">
                <a:latin typeface="Calibri"/>
                <a:cs typeface="Calibri"/>
              </a:rPr>
              <a:t>giới thiệu quá trình chuyển đổi CSS, </a:t>
            </a:r>
            <a:r>
              <a:rPr spc="5" dirty="0">
                <a:latin typeface="Calibri"/>
                <a:cs typeface="Calibri"/>
              </a:rPr>
              <a:t>mà </a:t>
            </a:r>
            <a:r>
              <a:rPr dirty="0">
                <a:latin typeface="Calibri"/>
                <a:cs typeface="Calibri"/>
              </a:rPr>
              <a:t>sau </a:t>
            </a:r>
            <a:r>
              <a:rPr spc="-5" dirty="0">
                <a:latin typeface="Calibri"/>
                <a:cs typeface="Calibri"/>
              </a:rPr>
              <a:t>này </a:t>
            </a:r>
            <a:r>
              <a:rPr spc="5" dirty="0">
                <a:latin typeface="Calibri"/>
                <a:cs typeface="Calibri"/>
              </a:rPr>
              <a:t>đã </a:t>
            </a:r>
            <a:r>
              <a:rPr spc="-5" dirty="0">
                <a:latin typeface="Calibri"/>
                <a:cs typeface="Calibri"/>
              </a:rPr>
              <a:t>trở  </a:t>
            </a:r>
            <a:r>
              <a:rPr dirty="0">
                <a:latin typeface="Calibri"/>
                <a:cs typeface="Calibri"/>
              </a:rPr>
              <a:t>thành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tính năng </a:t>
            </a:r>
            <a:r>
              <a:rPr spc="5" dirty="0">
                <a:latin typeface="Calibri"/>
                <a:cs typeface="Calibri"/>
              </a:rPr>
              <a:t>độc </a:t>
            </a:r>
            <a:r>
              <a:rPr dirty="0">
                <a:latin typeface="Calibri"/>
                <a:cs typeface="Calibri"/>
              </a:rPr>
              <a:t>quyền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Safari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gọi là CSS</a:t>
            </a:r>
            <a:r>
              <a:rPr spc="-18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Animation.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34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Đại diện </a:t>
            </a:r>
            <a:r>
              <a:rPr spc="5" dirty="0">
                <a:latin typeface="Calibri"/>
                <a:cs typeface="Calibri"/>
              </a:rPr>
              <a:t>của Apple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Mozilla </a:t>
            </a:r>
            <a:r>
              <a:rPr spc="5" dirty="0">
                <a:latin typeface="Calibri"/>
                <a:cs typeface="Calibri"/>
              </a:rPr>
              <a:t>đã </a:t>
            </a:r>
            <a:r>
              <a:rPr dirty="0">
                <a:latin typeface="Calibri"/>
                <a:cs typeface="Calibri"/>
              </a:rPr>
              <a:t>bắt </a:t>
            </a:r>
            <a:r>
              <a:rPr spc="5" dirty="0">
                <a:latin typeface="Calibri"/>
                <a:cs typeface="Calibri"/>
              </a:rPr>
              <a:t>đầu </a:t>
            </a:r>
            <a:r>
              <a:rPr dirty="0">
                <a:latin typeface="Calibri"/>
                <a:cs typeface="Calibri"/>
              </a:rPr>
              <a:t>bổ sung </a:t>
            </a:r>
            <a:r>
              <a:rPr spc="5" dirty="0">
                <a:latin typeface="Calibri"/>
                <a:cs typeface="Calibri"/>
              </a:rPr>
              <a:t>thêm </a:t>
            </a:r>
            <a:r>
              <a:rPr dirty="0">
                <a:latin typeface="Calibri"/>
                <a:cs typeface="Calibri"/>
              </a:rPr>
              <a:t>các module chuyển đổi</a:t>
            </a:r>
            <a:r>
              <a:rPr spc="-1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CSS</a:t>
            </a:r>
            <a:endParaRPr>
              <a:latin typeface="Calibri"/>
              <a:cs typeface="Calibri"/>
            </a:endParaRPr>
          </a:p>
          <a:p>
            <a:pPr marL="341610">
              <a:lnSpc>
                <a:spcPts val="2548"/>
              </a:lnSpc>
            </a:pPr>
            <a:r>
              <a:rPr dirty="0">
                <a:latin typeface="Calibri"/>
                <a:cs typeface="Calibri"/>
              </a:rPr>
              <a:t>vào các </a:t>
            </a:r>
            <a:r>
              <a:rPr spc="5" dirty="0">
                <a:latin typeface="Calibri"/>
                <a:cs typeface="Calibri"/>
              </a:rPr>
              <a:t>đặc điểm kỹ </a:t>
            </a:r>
            <a:r>
              <a:rPr dirty="0">
                <a:latin typeface="Calibri"/>
                <a:cs typeface="Calibri"/>
              </a:rPr>
              <a:t>thuật CSS3, </a:t>
            </a:r>
            <a:r>
              <a:rPr spc="5" dirty="0">
                <a:latin typeface="Calibri"/>
                <a:cs typeface="Calibri"/>
              </a:rPr>
              <a:t>Apple đã </a:t>
            </a:r>
            <a:r>
              <a:rPr dirty="0">
                <a:latin typeface="Calibri"/>
                <a:cs typeface="Calibri"/>
              </a:rPr>
              <a:t>thêm </a:t>
            </a:r>
            <a:r>
              <a:rPr spc="-5" dirty="0">
                <a:latin typeface="Calibri"/>
                <a:cs typeface="Calibri"/>
              </a:rPr>
              <a:t>vào WebKit </a:t>
            </a:r>
            <a:r>
              <a:rPr spc="-11" dirty="0">
                <a:latin typeface="Calibri"/>
                <a:cs typeface="Calibri"/>
              </a:rPr>
              <a:t>và</a:t>
            </a:r>
            <a:r>
              <a:rPr spc="-20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moz.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93067" y="2362961"/>
            <a:ext cx="8609753" cy="472440"/>
          </a:xfrm>
          <a:custGeom>
            <a:avLst/>
            <a:gdLst/>
            <a:ahLst/>
            <a:cxnLst/>
            <a:rect l="l" t="t" r="r" b="b"/>
            <a:pathLst>
              <a:path w="6457315" h="472439">
                <a:moveTo>
                  <a:pt x="6409944" y="0"/>
                </a:moveTo>
                <a:lnTo>
                  <a:pt x="47243" y="0"/>
                </a:lnTo>
                <a:lnTo>
                  <a:pt x="28851" y="3720"/>
                </a:lnTo>
                <a:lnTo>
                  <a:pt x="13835" y="13858"/>
                </a:lnTo>
                <a:lnTo>
                  <a:pt x="3711" y="28878"/>
                </a:lnTo>
                <a:lnTo>
                  <a:pt x="0" y="47243"/>
                </a:lnTo>
                <a:lnTo>
                  <a:pt x="0" y="425196"/>
                </a:lnTo>
                <a:lnTo>
                  <a:pt x="3711" y="443561"/>
                </a:lnTo>
                <a:lnTo>
                  <a:pt x="13835" y="458581"/>
                </a:lnTo>
                <a:lnTo>
                  <a:pt x="28851" y="468719"/>
                </a:lnTo>
                <a:lnTo>
                  <a:pt x="47243" y="472439"/>
                </a:lnTo>
                <a:lnTo>
                  <a:pt x="6409944" y="472439"/>
                </a:lnTo>
                <a:lnTo>
                  <a:pt x="6428309" y="468719"/>
                </a:lnTo>
                <a:lnTo>
                  <a:pt x="6443329" y="458581"/>
                </a:lnTo>
                <a:lnTo>
                  <a:pt x="6453467" y="443561"/>
                </a:lnTo>
                <a:lnTo>
                  <a:pt x="6457187" y="425196"/>
                </a:lnTo>
                <a:lnTo>
                  <a:pt x="6457187" y="47243"/>
                </a:lnTo>
                <a:lnTo>
                  <a:pt x="6453467" y="28878"/>
                </a:lnTo>
                <a:lnTo>
                  <a:pt x="6443329" y="13858"/>
                </a:lnTo>
                <a:lnTo>
                  <a:pt x="6428309" y="3720"/>
                </a:lnTo>
                <a:lnTo>
                  <a:pt x="6409944" y="0"/>
                </a:lnTo>
                <a:close/>
              </a:path>
            </a:pathLst>
          </a:custGeom>
          <a:solidFill>
            <a:srgbClr val="6F2F9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93067" y="2362961"/>
            <a:ext cx="8609753" cy="472440"/>
          </a:xfrm>
          <a:custGeom>
            <a:avLst/>
            <a:gdLst/>
            <a:ahLst/>
            <a:cxnLst/>
            <a:rect l="l" t="t" r="r" b="b"/>
            <a:pathLst>
              <a:path w="6457315" h="472439">
                <a:moveTo>
                  <a:pt x="0" y="47243"/>
                </a:moveTo>
                <a:lnTo>
                  <a:pt x="3711" y="28878"/>
                </a:lnTo>
                <a:lnTo>
                  <a:pt x="13835" y="13858"/>
                </a:lnTo>
                <a:lnTo>
                  <a:pt x="28851" y="3720"/>
                </a:lnTo>
                <a:lnTo>
                  <a:pt x="47243" y="0"/>
                </a:lnTo>
                <a:lnTo>
                  <a:pt x="6409944" y="0"/>
                </a:lnTo>
                <a:lnTo>
                  <a:pt x="6428309" y="3720"/>
                </a:lnTo>
                <a:lnTo>
                  <a:pt x="6443329" y="13858"/>
                </a:lnTo>
                <a:lnTo>
                  <a:pt x="6453467" y="28878"/>
                </a:lnTo>
                <a:lnTo>
                  <a:pt x="6457187" y="47243"/>
                </a:lnTo>
                <a:lnTo>
                  <a:pt x="6457187" y="425196"/>
                </a:lnTo>
                <a:lnTo>
                  <a:pt x="6453467" y="443561"/>
                </a:lnTo>
                <a:lnTo>
                  <a:pt x="6443329" y="458581"/>
                </a:lnTo>
                <a:lnTo>
                  <a:pt x="6428309" y="468719"/>
                </a:lnTo>
                <a:lnTo>
                  <a:pt x="6409944" y="472439"/>
                </a:lnTo>
                <a:lnTo>
                  <a:pt x="47243" y="472439"/>
                </a:lnTo>
                <a:lnTo>
                  <a:pt x="28851" y="468719"/>
                </a:lnTo>
                <a:lnTo>
                  <a:pt x="13835" y="458581"/>
                </a:lnTo>
                <a:lnTo>
                  <a:pt x="3711" y="443561"/>
                </a:lnTo>
                <a:lnTo>
                  <a:pt x="0" y="425196"/>
                </a:lnTo>
                <a:lnTo>
                  <a:pt x="0" y="47243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934854" y="2446399"/>
            <a:ext cx="8444921" cy="306888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spcBef>
                <a:spcPts val="114"/>
              </a:spcBef>
            </a:pPr>
            <a:r>
              <a:rPr sz="1900" spc="-24" dirty="0">
                <a:solidFill>
                  <a:srgbClr val="FFFFFF"/>
                </a:solidFill>
                <a:latin typeface="Arial"/>
                <a:cs typeface="Arial"/>
              </a:rPr>
              <a:t>Trình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duyệt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hỗ trợ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CSS3 Transitions như</a:t>
            </a:r>
            <a:r>
              <a:rPr sz="1900" spc="11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sau:</a:t>
            </a:r>
            <a:endParaRPr sz="1900" dirty="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754632" y="2835402"/>
            <a:ext cx="732367" cy="382905"/>
          </a:xfrm>
          <a:custGeom>
            <a:avLst/>
            <a:gdLst/>
            <a:ahLst/>
            <a:cxnLst/>
            <a:rect l="l" t="t" r="r" b="b"/>
            <a:pathLst>
              <a:path w="549275" h="382905">
                <a:moveTo>
                  <a:pt x="0" y="0"/>
                </a:moveTo>
                <a:lnTo>
                  <a:pt x="0" y="382905"/>
                </a:lnTo>
                <a:lnTo>
                  <a:pt x="548894" y="382905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486153" y="2869692"/>
            <a:ext cx="8567421" cy="492760"/>
          </a:xfrm>
          <a:custGeom>
            <a:avLst/>
            <a:gdLst/>
            <a:ahLst/>
            <a:cxnLst/>
            <a:rect l="l" t="t" r="r" b="b"/>
            <a:pathLst>
              <a:path w="6612890" h="492760">
                <a:moveTo>
                  <a:pt x="6563359" y="0"/>
                </a:moveTo>
                <a:lnTo>
                  <a:pt x="49275" y="0"/>
                </a:lnTo>
                <a:lnTo>
                  <a:pt x="30110" y="3877"/>
                </a:lnTo>
                <a:lnTo>
                  <a:pt x="14446" y="14446"/>
                </a:lnTo>
                <a:lnTo>
                  <a:pt x="3877" y="30110"/>
                </a:lnTo>
                <a:lnTo>
                  <a:pt x="0" y="49275"/>
                </a:lnTo>
                <a:lnTo>
                  <a:pt x="0" y="442975"/>
                </a:lnTo>
                <a:lnTo>
                  <a:pt x="3877" y="462141"/>
                </a:lnTo>
                <a:lnTo>
                  <a:pt x="14446" y="477805"/>
                </a:lnTo>
                <a:lnTo>
                  <a:pt x="30110" y="488374"/>
                </a:lnTo>
                <a:lnTo>
                  <a:pt x="49275" y="492251"/>
                </a:lnTo>
                <a:lnTo>
                  <a:pt x="6563359" y="492251"/>
                </a:lnTo>
                <a:lnTo>
                  <a:pt x="6582525" y="488374"/>
                </a:lnTo>
                <a:lnTo>
                  <a:pt x="6598189" y="477805"/>
                </a:lnTo>
                <a:lnTo>
                  <a:pt x="6608758" y="462141"/>
                </a:lnTo>
                <a:lnTo>
                  <a:pt x="6612636" y="442975"/>
                </a:lnTo>
                <a:lnTo>
                  <a:pt x="6612636" y="49275"/>
                </a:lnTo>
                <a:lnTo>
                  <a:pt x="6608758" y="30110"/>
                </a:lnTo>
                <a:lnTo>
                  <a:pt x="6598189" y="14446"/>
                </a:lnTo>
                <a:lnTo>
                  <a:pt x="6582525" y="3877"/>
                </a:lnTo>
                <a:lnTo>
                  <a:pt x="6563359" y="0"/>
                </a:lnTo>
                <a:close/>
              </a:path>
            </a:pathLst>
          </a:custGeom>
          <a:solidFill>
            <a:srgbClr val="CCC1DA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486154" y="2881122"/>
            <a:ext cx="8567420" cy="492760"/>
          </a:xfrm>
          <a:custGeom>
            <a:avLst/>
            <a:gdLst/>
            <a:ahLst/>
            <a:cxnLst/>
            <a:rect l="l" t="t" r="r" b="b"/>
            <a:pathLst>
              <a:path w="6612890" h="492760">
                <a:moveTo>
                  <a:pt x="0" y="49275"/>
                </a:moveTo>
                <a:lnTo>
                  <a:pt x="3877" y="30110"/>
                </a:lnTo>
                <a:lnTo>
                  <a:pt x="14446" y="14446"/>
                </a:lnTo>
                <a:lnTo>
                  <a:pt x="30110" y="3877"/>
                </a:lnTo>
                <a:lnTo>
                  <a:pt x="49275" y="0"/>
                </a:lnTo>
                <a:lnTo>
                  <a:pt x="6563359" y="0"/>
                </a:lnTo>
                <a:lnTo>
                  <a:pt x="6582525" y="3877"/>
                </a:lnTo>
                <a:lnTo>
                  <a:pt x="6598189" y="14446"/>
                </a:lnTo>
                <a:lnTo>
                  <a:pt x="6608758" y="30110"/>
                </a:lnTo>
                <a:lnTo>
                  <a:pt x="6612636" y="49275"/>
                </a:lnTo>
                <a:lnTo>
                  <a:pt x="6612636" y="442975"/>
                </a:lnTo>
                <a:lnTo>
                  <a:pt x="6608758" y="462141"/>
                </a:lnTo>
                <a:lnTo>
                  <a:pt x="6598189" y="477805"/>
                </a:lnTo>
                <a:lnTo>
                  <a:pt x="6582525" y="488374"/>
                </a:lnTo>
                <a:lnTo>
                  <a:pt x="6563359" y="492251"/>
                </a:lnTo>
                <a:lnTo>
                  <a:pt x="49275" y="492251"/>
                </a:lnTo>
                <a:lnTo>
                  <a:pt x="30110" y="488374"/>
                </a:lnTo>
                <a:lnTo>
                  <a:pt x="14446" y="477805"/>
                </a:lnTo>
                <a:lnTo>
                  <a:pt x="3877" y="462141"/>
                </a:lnTo>
                <a:lnTo>
                  <a:pt x="0" y="442975"/>
                </a:lnTo>
                <a:lnTo>
                  <a:pt x="0" y="49275"/>
                </a:lnTo>
                <a:close/>
              </a:path>
            </a:pathLst>
          </a:custGeom>
          <a:ln w="25907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754632" y="2835402"/>
            <a:ext cx="732367" cy="1023618"/>
          </a:xfrm>
          <a:custGeom>
            <a:avLst/>
            <a:gdLst/>
            <a:ahLst/>
            <a:cxnLst/>
            <a:rect l="l" t="t" r="r" b="b"/>
            <a:pathLst>
              <a:path w="549275" h="1023620">
                <a:moveTo>
                  <a:pt x="0" y="0"/>
                </a:moveTo>
                <a:lnTo>
                  <a:pt x="0" y="1023239"/>
                </a:lnTo>
                <a:lnTo>
                  <a:pt x="548894" y="1023239"/>
                </a:lnTo>
              </a:path>
            </a:pathLst>
          </a:custGeom>
          <a:ln w="25907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486154" y="3603499"/>
            <a:ext cx="8567420" cy="512444"/>
          </a:xfrm>
          <a:custGeom>
            <a:avLst/>
            <a:gdLst/>
            <a:ahLst/>
            <a:cxnLst/>
            <a:rect l="l" t="t" r="r" b="b"/>
            <a:pathLst>
              <a:path w="6632575" h="512445">
                <a:moveTo>
                  <a:pt x="6581267" y="0"/>
                </a:moveTo>
                <a:lnTo>
                  <a:pt x="51181" y="0"/>
                </a:lnTo>
                <a:lnTo>
                  <a:pt x="31289" y="4032"/>
                </a:lnTo>
                <a:lnTo>
                  <a:pt x="15017" y="15017"/>
                </a:lnTo>
                <a:lnTo>
                  <a:pt x="4032" y="31289"/>
                </a:lnTo>
                <a:lnTo>
                  <a:pt x="0" y="51181"/>
                </a:lnTo>
                <a:lnTo>
                  <a:pt x="0" y="460882"/>
                </a:lnTo>
                <a:lnTo>
                  <a:pt x="4032" y="480774"/>
                </a:lnTo>
                <a:lnTo>
                  <a:pt x="15017" y="497046"/>
                </a:lnTo>
                <a:lnTo>
                  <a:pt x="31289" y="508031"/>
                </a:lnTo>
                <a:lnTo>
                  <a:pt x="51181" y="512063"/>
                </a:lnTo>
                <a:lnTo>
                  <a:pt x="6581267" y="512063"/>
                </a:lnTo>
                <a:lnTo>
                  <a:pt x="6601158" y="508031"/>
                </a:lnTo>
                <a:lnTo>
                  <a:pt x="6617430" y="497046"/>
                </a:lnTo>
                <a:lnTo>
                  <a:pt x="6628415" y="480774"/>
                </a:lnTo>
                <a:lnTo>
                  <a:pt x="6632448" y="460882"/>
                </a:lnTo>
                <a:lnTo>
                  <a:pt x="6632448" y="51181"/>
                </a:lnTo>
                <a:lnTo>
                  <a:pt x="6628415" y="31289"/>
                </a:lnTo>
                <a:lnTo>
                  <a:pt x="6617430" y="15017"/>
                </a:lnTo>
                <a:lnTo>
                  <a:pt x="6601158" y="4032"/>
                </a:lnTo>
                <a:lnTo>
                  <a:pt x="658126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486154" y="3603499"/>
            <a:ext cx="8567420" cy="512444"/>
          </a:xfrm>
          <a:custGeom>
            <a:avLst/>
            <a:gdLst/>
            <a:ahLst/>
            <a:cxnLst/>
            <a:rect l="l" t="t" r="r" b="b"/>
            <a:pathLst>
              <a:path w="6632575" h="512445">
                <a:moveTo>
                  <a:pt x="0" y="51181"/>
                </a:moveTo>
                <a:lnTo>
                  <a:pt x="4032" y="31289"/>
                </a:lnTo>
                <a:lnTo>
                  <a:pt x="15017" y="15017"/>
                </a:lnTo>
                <a:lnTo>
                  <a:pt x="31289" y="4032"/>
                </a:lnTo>
                <a:lnTo>
                  <a:pt x="51181" y="0"/>
                </a:lnTo>
                <a:lnTo>
                  <a:pt x="6581267" y="0"/>
                </a:lnTo>
                <a:lnTo>
                  <a:pt x="6601158" y="4032"/>
                </a:lnTo>
                <a:lnTo>
                  <a:pt x="6617430" y="15017"/>
                </a:lnTo>
                <a:lnTo>
                  <a:pt x="6628415" y="31289"/>
                </a:lnTo>
                <a:lnTo>
                  <a:pt x="6632448" y="51181"/>
                </a:lnTo>
                <a:lnTo>
                  <a:pt x="6632448" y="460882"/>
                </a:lnTo>
                <a:lnTo>
                  <a:pt x="6628415" y="480774"/>
                </a:lnTo>
                <a:lnTo>
                  <a:pt x="6617430" y="497046"/>
                </a:lnTo>
                <a:lnTo>
                  <a:pt x="6601158" y="508031"/>
                </a:lnTo>
                <a:lnTo>
                  <a:pt x="6581267" y="512063"/>
                </a:lnTo>
                <a:lnTo>
                  <a:pt x="51181" y="512063"/>
                </a:lnTo>
                <a:lnTo>
                  <a:pt x="31289" y="508031"/>
                </a:lnTo>
                <a:lnTo>
                  <a:pt x="15017" y="497046"/>
                </a:lnTo>
                <a:lnTo>
                  <a:pt x="4032" y="480774"/>
                </a:lnTo>
                <a:lnTo>
                  <a:pt x="0" y="460882"/>
                </a:lnTo>
                <a:lnTo>
                  <a:pt x="0" y="51181"/>
                </a:lnTo>
                <a:close/>
              </a:path>
            </a:pathLst>
          </a:custGeom>
          <a:ln w="25907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754632" y="2835402"/>
            <a:ext cx="732367" cy="1695450"/>
          </a:xfrm>
          <a:custGeom>
            <a:avLst/>
            <a:gdLst/>
            <a:ahLst/>
            <a:cxnLst/>
            <a:rect l="l" t="t" r="r" b="b"/>
            <a:pathLst>
              <a:path w="549275" h="1695450">
                <a:moveTo>
                  <a:pt x="0" y="0"/>
                </a:moveTo>
                <a:lnTo>
                  <a:pt x="0" y="1695450"/>
                </a:lnTo>
                <a:lnTo>
                  <a:pt x="548894" y="1695450"/>
                </a:lnTo>
              </a:path>
            </a:pathLst>
          </a:custGeom>
          <a:ln w="25907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486153" y="4261866"/>
            <a:ext cx="8567421" cy="539749"/>
          </a:xfrm>
          <a:custGeom>
            <a:avLst/>
            <a:gdLst/>
            <a:ahLst/>
            <a:cxnLst/>
            <a:rect l="l" t="t" r="r" b="b"/>
            <a:pathLst>
              <a:path w="6585584" h="539750">
                <a:moveTo>
                  <a:pt x="6531229" y="0"/>
                </a:moveTo>
                <a:lnTo>
                  <a:pt x="53975" y="0"/>
                </a:lnTo>
                <a:lnTo>
                  <a:pt x="32950" y="4236"/>
                </a:lnTo>
                <a:lnTo>
                  <a:pt x="15795" y="15795"/>
                </a:lnTo>
                <a:lnTo>
                  <a:pt x="4236" y="32950"/>
                </a:lnTo>
                <a:lnTo>
                  <a:pt x="0" y="53974"/>
                </a:lnTo>
                <a:lnTo>
                  <a:pt x="0" y="485520"/>
                </a:lnTo>
                <a:lnTo>
                  <a:pt x="4236" y="506545"/>
                </a:lnTo>
                <a:lnTo>
                  <a:pt x="15795" y="523700"/>
                </a:lnTo>
                <a:lnTo>
                  <a:pt x="32950" y="535259"/>
                </a:lnTo>
                <a:lnTo>
                  <a:pt x="53975" y="539495"/>
                </a:lnTo>
                <a:lnTo>
                  <a:pt x="6531229" y="539495"/>
                </a:lnTo>
                <a:lnTo>
                  <a:pt x="6552253" y="535259"/>
                </a:lnTo>
                <a:lnTo>
                  <a:pt x="6569408" y="523700"/>
                </a:lnTo>
                <a:lnTo>
                  <a:pt x="6580967" y="506545"/>
                </a:lnTo>
                <a:lnTo>
                  <a:pt x="6585204" y="485520"/>
                </a:lnTo>
                <a:lnTo>
                  <a:pt x="6585204" y="53974"/>
                </a:lnTo>
                <a:lnTo>
                  <a:pt x="6580967" y="32950"/>
                </a:lnTo>
                <a:lnTo>
                  <a:pt x="6569408" y="15795"/>
                </a:lnTo>
                <a:lnTo>
                  <a:pt x="6552253" y="4236"/>
                </a:lnTo>
                <a:lnTo>
                  <a:pt x="6531229" y="0"/>
                </a:lnTo>
                <a:close/>
              </a:path>
            </a:pathLst>
          </a:custGeom>
          <a:solidFill>
            <a:srgbClr val="C3D59B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486153" y="4261866"/>
            <a:ext cx="8567421" cy="539749"/>
          </a:xfrm>
          <a:custGeom>
            <a:avLst/>
            <a:gdLst/>
            <a:ahLst/>
            <a:cxnLst/>
            <a:rect l="l" t="t" r="r" b="b"/>
            <a:pathLst>
              <a:path w="6585584" h="539750">
                <a:moveTo>
                  <a:pt x="0" y="53974"/>
                </a:moveTo>
                <a:lnTo>
                  <a:pt x="4236" y="32950"/>
                </a:lnTo>
                <a:lnTo>
                  <a:pt x="15795" y="15795"/>
                </a:lnTo>
                <a:lnTo>
                  <a:pt x="32950" y="4236"/>
                </a:lnTo>
                <a:lnTo>
                  <a:pt x="53975" y="0"/>
                </a:lnTo>
                <a:lnTo>
                  <a:pt x="6531229" y="0"/>
                </a:lnTo>
                <a:lnTo>
                  <a:pt x="6552253" y="4236"/>
                </a:lnTo>
                <a:lnTo>
                  <a:pt x="6569408" y="15795"/>
                </a:lnTo>
                <a:lnTo>
                  <a:pt x="6580967" y="32950"/>
                </a:lnTo>
                <a:lnTo>
                  <a:pt x="6585204" y="53974"/>
                </a:lnTo>
                <a:lnTo>
                  <a:pt x="6585204" y="485520"/>
                </a:lnTo>
                <a:lnTo>
                  <a:pt x="6580967" y="506545"/>
                </a:lnTo>
                <a:lnTo>
                  <a:pt x="6569408" y="523700"/>
                </a:lnTo>
                <a:lnTo>
                  <a:pt x="6552253" y="535259"/>
                </a:lnTo>
                <a:lnTo>
                  <a:pt x="6531229" y="539495"/>
                </a:lnTo>
                <a:lnTo>
                  <a:pt x="53975" y="539495"/>
                </a:lnTo>
                <a:lnTo>
                  <a:pt x="32950" y="535259"/>
                </a:lnTo>
                <a:lnTo>
                  <a:pt x="15795" y="523700"/>
                </a:lnTo>
                <a:lnTo>
                  <a:pt x="4236" y="506545"/>
                </a:lnTo>
                <a:lnTo>
                  <a:pt x="0" y="485520"/>
                </a:lnTo>
                <a:lnTo>
                  <a:pt x="0" y="53974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754634" y="2835401"/>
            <a:ext cx="783166" cy="2340611"/>
          </a:xfrm>
          <a:custGeom>
            <a:avLst/>
            <a:gdLst/>
            <a:ahLst/>
            <a:cxnLst/>
            <a:rect l="l" t="t" r="r" b="b"/>
            <a:pathLst>
              <a:path w="587375" h="2340610">
                <a:moveTo>
                  <a:pt x="0" y="0"/>
                </a:moveTo>
                <a:lnTo>
                  <a:pt x="0" y="2340610"/>
                </a:lnTo>
                <a:lnTo>
                  <a:pt x="586867" y="2340610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536953" y="4941570"/>
            <a:ext cx="8516620" cy="469901"/>
          </a:xfrm>
          <a:custGeom>
            <a:avLst/>
            <a:gdLst/>
            <a:ahLst/>
            <a:cxnLst/>
            <a:rect l="l" t="t" r="r" b="b"/>
            <a:pathLst>
              <a:path w="6387465" h="469900">
                <a:moveTo>
                  <a:pt x="6340094" y="0"/>
                </a:moveTo>
                <a:lnTo>
                  <a:pt x="46990" y="0"/>
                </a:lnTo>
                <a:lnTo>
                  <a:pt x="28664" y="3681"/>
                </a:lnTo>
                <a:lnTo>
                  <a:pt x="13731" y="13731"/>
                </a:lnTo>
                <a:lnTo>
                  <a:pt x="3681" y="28664"/>
                </a:lnTo>
                <a:lnTo>
                  <a:pt x="0" y="46989"/>
                </a:lnTo>
                <a:lnTo>
                  <a:pt x="0" y="422401"/>
                </a:lnTo>
                <a:lnTo>
                  <a:pt x="3681" y="440727"/>
                </a:lnTo>
                <a:lnTo>
                  <a:pt x="13731" y="455660"/>
                </a:lnTo>
                <a:lnTo>
                  <a:pt x="28664" y="465710"/>
                </a:lnTo>
                <a:lnTo>
                  <a:pt x="46990" y="469391"/>
                </a:lnTo>
                <a:lnTo>
                  <a:pt x="6340094" y="469391"/>
                </a:lnTo>
                <a:lnTo>
                  <a:pt x="6358419" y="465710"/>
                </a:lnTo>
                <a:lnTo>
                  <a:pt x="6373352" y="455660"/>
                </a:lnTo>
                <a:lnTo>
                  <a:pt x="6383402" y="440727"/>
                </a:lnTo>
                <a:lnTo>
                  <a:pt x="6387084" y="422401"/>
                </a:lnTo>
                <a:lnTo>
                  <a:pt x="6387084" y="46989"/>
                </a:lnTo>
                <a:lnTo>
                  <a:pt x="6383402" y="28664"/>
                </a:lnTo>
                <a:lnTo>
                  <a:pt x="6373352" y="13731"/>
                </a:lnTo>
                <a:lnTo>
                  <a:pt x="6358419" y="3681"/>
                </a:lnTo>
                <a:lnTo>
                  <a:pt x="6340094" y="0"/>
                </a:lnTo>
                <a:close/>
              </a:path>
            </a:pathLst>
          </a:custGeom>
          <a:solidFill>
            <a:srgbClr val="D99593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536953" y="4941570"/>
            <a:ext cx="8516620" cy="469901"/>
          </a:xfrm>
          <a:custGeom>
            <a:avLst/>
            <a:gdLst/>
            <a:ahLst/>
            <a:cxnLst/>
            <a:rect l="l" t="t" r="r" b="b"/>
            <a:pathLst>
              <a:path w="6387465" h="469900">
                <a:moveTo>
                  <a:pt x="0" y="46989"/>
                </a:moveTo>
                <a:lnTo>
                  <a:pt x="3681" y="28664"/>
                </a:lnTo>
                <a:lnTo>
                  <a:pt x="13731" y="13731"/>
                </a:lnTo>
                <a:lnTo>
                  <a:pt x="28664" y="3681"/>
                </a:lnTo>
                <a:lnTo>
                  <a:pt x="46990" y="0"/>
                </a:lnTo>
                <a:lnTo>
                  <a:pt x="6340094" y="0"/>
                </a:lnTo>
                <a:lnTo>
                  <a:pt x="6358419" y="3681"/>
                </a:lnTo>
                <a:lnTo>
                  <a:pt x="6373352" y="13731"/>
                </a:lnTo>
                <a:lnTo>
                  <a:pt x="6383402" y="28664"/>
                </a:lnTo>
                <a:lnTo>
                  <a:pt x="6387084" y="46989"/>
                </a:lnTo>
                <a:lnTo>
                  <a:pt x="6387084" y="422401"/>
                </a:lnTo>
                <a:lnTo>
                  <a:pt x="6383402" y="440727"/>
                </a:lnTo>
                <a:lnTo>
                  <a:pt x="6373352" y="455660"/>
                </a:lnTo>
                <a:lnTo>
                  <a:pt x="6358419" y="465710"/>
                </a:lnTo>
                <a:lnTo>
                  <a:pt x="6340094" y="469391"/>
                </a:lnTo>
                <a:lnTo>
                  <a:pt x="46990" y="469391"/>
                </a:lnTo>
                <a:lnTo>
                  <a:pt x="28664" y="465710"/>
                </a:lnTo>
                <a:lnTo>
                  <a:pt x="13731" y="455660"/>
                </a:lnTo>
                <a:lnTo>
                  <a:pt x="3681" y="440727"/>
                </a:lnTo>
                <a:lnTo>
                  <a:pt x="0" y="422401"/>
                </a:lnTo>
                <a:lnTo>
                  <a:pt x="0" y="46989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1030816" y="2843787"/>
            <a:ext cx="7918873" cy="353392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688395">
              <a:spcBef>
                <a:spcPts val="114"/>
              </a:spcBef>
            </a:pPr>
            <a:r>
              <a:rPr sz="1900" spc="-5" dirty="0">
                <a:latin typeface="Calibri"/>
                <a:cs typeface="Calibri"/>
              </a:rPr>
              <a:t>Apple </a:t>
            </a:r>
            <a:r>
              <a:rPr sz="1900" spc="-19" dirty="0">
                <a:latin typeface="Calibri"/>
                <a:cs typeface="Calibri"/>
              </a:rPr>
              <a:t>Safari </a:t>
            </a:r>
            <a:r>
              <a:rPr sz="1900" spc="-5" dirty="0">
                <a:latin typeface="Calibri"/>
                <a:cs typeface="Calibri"/>
              </a:rPr>
              <a:t>3.1 </a:t>
            </a:r>
            <a:r>
              <a:rPr sz="1900" spc="-19" dirty="0">
                <a:latin typeface="Calibri"/>
                <a:cs typeface="Calibri"/>
              </a:rPr>
              <a:t>và </a:t>
            </a:r>
            <a:r>
              <a:rPr sz="1900" spc="-5" dirty="0">
                <a:latin typeface="Calibri"/>
                <a:cs typeface="Calibri"/>
              </a:rPr>
              <a:t>sau đó </a:t>
            </a:r>
            <a:r>
              <a:rPr sz="1900" spc="-19" dirty="0">
                <a:latin typeface="Calibri"/>
                <a:cs typeface="Calibri"/>
              </a:rPr>
              <a:t>yêu </a:t>
            </a:r>
            <a:r>
              <a:rPr sz="1900" spc="-11" dirty="0">
                <a:latin typeface="Calibri"/>
                <a:cs typeface="Calibri"/>
              </a:rPr>
              <a:t>cầu các </a:t>
            </a:r>
            <a:r>
              <a:rPr sz="1900" spc="-5" dirty="0">
                <a:latin typeface="Calibri"/>
                <a:cs typeface="Calibri"/>
              </a:rPr>
              <a:t>tiền</a:t>
            </a:r>
            <a:r>
              <a:rPr sz="1900" spc="155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tố–webkit-</a:t>
            </a:r>
            <a:endParaRPr sz="19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900">
              <a:latin typeface="Times New Roman"/>
              <a:cs typeface="Times New Roman"/>
            </a:endParaRPr>
          </a:p>
          <a:p>
            <a:pPr marL="1689909" indent="-1511">
              <a:spcBef>
                <a:spcPts val="1525"/>
              </a:spcBef>
            </a:pPr>
            <a:r>
              <a:rPr sz="1900" spc="-5" dirty="0">
                <a:latin typeface="Calibri"/>
                <a:cs typeface="Calibri"/>
              </a:rPr>
              <a:t>Google </a:t>
            </a:r>
            <a:r>
              <a:rPr sz="1900" spc="-19" dirty="0">
                <a:latin typeface="Calibri"/>
                <a:cs typeface="Calibri"/>
              </a:rPr>
              <a:t>Chrome và </a:t>
            </a:r>
            <a:r>
              <a:rPr sz="1900" spc="-5" dirty="0">
                <a:latin typeface="Calibri"/>
                <a:cs typeface="Calibri"/>
              </a:rPr>
              <a:t>sau đó </a:t>
            </a:r>
            <a:r>
              <a:rPr sz="1900" spc="-19" dirty="0">
                <a:latin typeface="Calibri"/>
                <a:cs typeface="Calibri"/>
              </a:rPr>
              <a:t>yêu </a:t>
            </a:r>
            <a:r>
              <a:rPr sz="1900" spc="-11" dirty="0">
                <a:latin typeface="Calibri"/>
                <a:cs typeface="Calibri"/>
              </a:rPr>
              <a:t>cầu các </a:t>
            </a:r>
            <a:r>
              <a:rPr sz="1900" spc="-5" dirty="0">
                <a:latin typeface="Calibri"/>
                <a:cs typeface="Calibri"/>
              </a:rPr>
              <a:t>tiền</a:t>
            </a:r>
            <a:r>
              <a:rPr sz="1900" spc="179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tố–webkit-</a:t>
            </a:r>
            <a:endParaRPr sz="1900">
              <a:latin typeface="Calibri"/>
              <a:cs typeface="Calibri"/>
            </a:endParaRPr>
          </a:p>
          <a:p>
            <a:pPr marL="1732232" marR="111854" indent="-43080">
              <a:lnSpc>
                <a:spcPct val="264800"/>
              </a:lnSpc>
              <a:spcBef>
                <a:spcPts val="250"/>
              </a:spcBef>
            </a:pPr>
            <a:r>
              <a:rPr sz="1900" spc="-11" dirty="0">
                <a:latin typeface="Calibri"/>
                <a:cs typeface="Calibri"/>
              </a:rPr>
              <a:t>Mozilla </a:t>
            </a:r>
            <a:r>
              <a:rPr sz="1900" spc="-24" dirty="0">
                <a:latin typeface="Calibri"/>
                <a:cs typeface="Calibri"/>
              </a:rPr>
              <a:t>Firefox </a:t>
            </a:r>
            <a:r>
              <a:rPr sz="1900" spc="-5" dirty="0">
                <a:latin typeface="Calibri"/>
                <a:cs typeface="Calibri"/>
              </a:rPr>
              <a:t>3.7 </a:t>
            </a:r>
            <a:r>
              <a:rPr sz="1900" spc="-19" dirty="0">
                <a:latin typeface="Calibri"/>
                <a:cs typeface="Calibri"/>
              </a:rPr>
              <a:t>và </a:t>
            </a:r>
            <a:r>
              <a:rPr sz="1900" spc="-5" dirty="0">
                <a:latin typeface="Calibri"/>
                <a:cs typeface="Calibri"/>
              </a:rPr>
              <a:t>sau đó </a:t>
            </a:r>
            <a:r>
              <a:rPr sz="1900" spc="-19" dirty="0">
                <a:latin typeface="Calibri"/>
                <a:cs typeface="Calibri"/>
              </a:rPr>
              <a:t>yêu </a:t>
            </a:r>
            <a:r>
              <a:rPr sz="1900" spc="-11" dirty="0">
                <a:latin typeface="Calibri"/>
                <a:cs typeface="Calibri"/>
              </a:rPr>
              <a:t>cầu </a:t>
            </a:r>
            <a:r>
              <a:rPr sz="1900" spc="-19" dirty="0">
                <a:latin typeface="Calibri"/>
                <a:cs typeface="Calibri"/>
              </a:rPr>
              <a:t>các </a:t>
            </a:r>
            <a:r>
              <a:rPr sz="1900" spc="-5" dirty="0">
                <a:latin typeface="Calibri"/>
                <a:cs typeface="Calibri"/>
              </a:rPr>
              <a:t>tiền </a:t>
            </a:r>
            <a:r>
              <a:rPr sz="1900" spc="-11" dirty="0">
                <a:latin typeface="Calibri"/>
                <a:cs typeface="Calibri"/>
              </a:rPr>
              <a:t>tố–moz-  </a:t>
            </a:r>
            <a:r>
              <a:rPr sz="1900" spc="-19" dirty="0">
                <a:latin typeface="Calibri"/>
                <a:cs typeface="Calibri"/>
              </a:rPr>
              <a:t>Opera </a:t>
            </a:r>
            <a:r>
              <a:rPr sz="1900" spc="-5" dirty="0">
                <a:latin typeface="Calibri"/>
                <a:cs typeface="Calibri"/>
              </a:rPr>
              <a:t>10.5x </a:t>
            </a:r>
            <a:r>
              <a:rPr sz="1900" spc="-19" dirty="0">
                <a:latin typeface="Calibri"/>
                <a:cs typeface="Calibri"/>
              </a:rPr>
              <a:t>và </a:t>
            </a:r>
            <a:r>
              <a:rPr sz="1900" spc="-5" dirty="0">
                <a:latin typeface="Calibri"/>
                <a:cs typeface="Calibri"/>
              </a:rPr>
              <a:t>sau đó </a:t>
            </a:r>
            <a:r>
              <a:rPr sz="1900" spc="-19" dirty="0">
                <a:latin typeface="Calibri"/>
                <a:cs typeface="Calibri"/>
              </a:rPr>
              <a:t>yêu </a:t>
            </a:r>
            <a:r>
              <a:rPr sz="1900" spc="-11" dirty="0">
                <a:latin typeface="Calibri"/>
                <a:cs typeface="Calibri"/>
              </a:rPr>
              <a:t>cầu các </a:t>
            </a:r>
            <a:r>
              <a:rPr sz="1900" spc="-5" dirty="0">
                <a:latin typeface="Calibri"/>
                <a:cs typeface="Calibri"/>
              </a:rPr>
              <a:t>tiền</a:t>
            </a:r>
            <a:r>
              <a:rPr sz="1900" spc="119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tố–o-</a:t>
            </a:r>
            <a:endParaRPr sz="19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900">
              <a:latin typeface="Times New Roman"/>
              <a:cs typeface="Times New Roman"/>
            </a:endParaRPr>
          </a:p>
          <a:p>
            <a:pPr>
              <a:spcBef>
                <a:spcPts val="30"/>
              </a:spcBef>
            </a:pPr>
            <a:endParaRPr sz="1900">
              <a:latin typeface="Times New Roman"/>
              <a:cs typeface="Times New Roman"/>
            </a:endParaRPr>
          </a:p>
          <a:p>
            <a:pPr marL="341610" indent="-326493"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Hiện </a:t>
            </a:r>
            <a:r>
              <a:rPr spc="-5" dirty="0">
                <a:latin typeface="Calibri"/>
                <a:cs typeface="Calibri"/>
              </a:rPr>
              <a:t>tại, </a:t>
            </a:r>
            <a:r>
              <a:rPr dirty="0">
                <a:latin typeface="Calibri"/>
                <a:cs typeface="Calibri"/>
              </a:rPr>
              <a:t>Internet Explorer </a:t>
            </a:r>
            <a:r>
              <a:rPr spc="5" dirty="0">
                <a:latin typeface="Calibri"/>
                <a:cs typeface="Calibri"/>
              </a:rPr>
              <a:t>9 không </a:t>
            </a:r>
            <a:r>
              <a:rPr dirty="0">
                <a:latin typeface="Calibri"/>
                <a:cs typeface="Calibri"/>
              </a:rPr>
              <a:t>hỗ </a:t>
            </a:r>
            <a:r>
              <a:rPr spc="-5" dirty="0">
                <a:latin typeface="Calibri"/>
                <a:cs typeface="Calibri"/>
              </a:rPr>
              <a:t>trợ </a:t>
            </a:r>
            <a:r>
              <a:rPr dirty="0">
                <a:latin typeface="Calibri"/>
                <a:cs typeface="Calibri"/>
              </a:rPr>
              <a:t>CSS3</a:t>
            </a:r>
            <a:r>
              <a:rPr spc="-49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Transitions.</a:t>
            </a:r>
            <a:endParaRPr>
              <a:latin typeface="Calibri"/>
              <a:cs typeface="Calibri"/>
            </a:endParaRPr>
          </a:p>
        </p:txBody>
      </p:sp>
      <p:sp>
        <p:nvSpPr>
          <p:cNvPr id="2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120520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" y="0"/>
            <a:ext cx="11466577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4987" y="49501"/>
            <a:ext cx="907034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fr-FR" spc="-5" dirty="0"/>
              <a:t>LÀM VIỆC </a:t>
            </a:r>
            <a:r>
              <a:rPr lang="fr-FR" spc="-24" dirty="0"/>
              <a:t>VỚI </a:t>
            </a:r>
            <a:r>
              <a:rPr lang="fr-FR" spc="-49" dirty="0"/>
              <a:t>TRANSITIONS </a:t>
            </a:r>
            <a:r>
              <a:rPr lang="fr-FR" spc="-5" dirty="0"/>
              <a:t>CSS3</a:t>
            </a:r>
            <a:r>
              <a:rPr lang="fr-FR" spc="41" dirty="0"/>
              <a:t> </a:t>
            </a:r>
            <a:r>
              <a:rPr lang="fr-FR" dirty="0" smtClean="0"/>
              <a:t>2-</a:t>
            </a:r>
            <a:r>
              <a:rPr lang="vi-VN" dirty="0" smtClean="0"/>
              <a:t>6</a:t>
            </a:r>
            <a:endParaRPr lang="fr-FR" dirty="0"/>
          </a:p>
        </p:txBody>
      </p:sp>
      <p:sp>
        <p:nvSpPr>
          <p:cNvPr id="15" name="object 15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26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897130" y="915162"/>
            <a:ext cx="9834877" cy="459105"/>
          </a:xfrm>
          <a:custGeom>
            <a:avLst/>
            <a:gdLst/>
            <a:ahLst/>
            <a:cxnLst/>
            <a:rect l="l" t="t" r="r" b="b"/>
            <a:pathLst>
              <a:path w="7376159" h="459105">
                <a:moveTo>
                  <a:pt x="7330312" y="0"/>
                </a:moveTo>
                <a:lnTo>
                  <a:pt x="45872" y="0"/>
                </a:lnTo>
                <a:lnTo>
                  <a:pt x="28016" y="3609"/>
                </a:lnTo>
                <a:lnTo>
                  <a:pt x="13435" y="13446"/>
                </a:lnTo>
                <a:lnTo>
                  <a:pt x="3604" y="28021"/>
                </a:lnTo>
                <a:lnTo>
                  <a:pt x="0" y="45847"/>
                </a:lnTo>
                <a:lnTo>
                  <a:pt x="0" y="412876"/>
                </a:lnTo>
                <a:lnTo>
                  <a:pt x="3604" y="430702"/>
                </a:lnTo>
                <a:lnTo>
                  <a:pt x="13435" y="445277"/>
                </a:lnTo>
                <a:lnTo>
                  <a:pt x="28016" y="455114"/>
                </a:lnTo>
                <a:lnTo>
                  <a:pt x="45872" y="458724"/>
                </a:lnTo>
                <a:lnTo>
                  <a:pt x="7330312" y="458724"/>
                </a:lnTo>
                <a:lnTo>
                  <a:pt x="7348138" y="455114"/>
                </a:lnTo>
                <a:lnTo>
                  <a:pt x="7362713" y="445277"/>
                </a:lnTo>
                <a:lnTo>
                  <a:pt x="7372550" y="430702"/>
                </a:lnTo>
                <a:lnTo>
                  <a:pt x="7376159" y="412876"/>
                </a:lnTo>
                <a:lnTo>
                  <a:pt x="7376159" y="45847"/>
                </a:lnTo>
                <a:lnTo>
                  <a:pt x="7372550" y="28021"/>
                </a:lnTo>
                <a:lnTo>
                  <a:pt x="7362713" y="13446"/>
                </a:lnTo>
                <a:lnTo>
                  <a:pt x="7348138" y="3609"/>
                </a:lnTo>
                <a:lnTo>
                  <a:pt x="7330312" y="0"/>
                </a:lnTo>
                <a:close/>
              </a:path>
            </a:pathLst>
          </a:custGeom>
          <a:solidFill>
            <a:srgbClr val="6F2F9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97130" y="915162"/>
            <a:ext cx="9834877" cy="459105"/>
          </a:xfrm>
          <a:custGeom>
            <a:avLst/>
            <a:gdLst/>
            <a:ahLst/>
            <a:cxnLst/>
            <a:rect l="l" t="t" r="r" b="b"/>
            <a:pathLst>
              <a:path w="7376159" h="459105">
                <a:moveTo>
                  <a:pt x="0" y="45847"/>
                </a:moveTo>
                <a:lnTo>
                  <a:pt x="3604" y="28021"/>
                </a:lnTo>
                <a:lnTo>
                  <a:pt x="13435" y="13446"/>
                </a:lnTo>
                <a:lnTo>
                  <a:pt x="28016" y="3609"/>
                </a:lnTo>
                <a:lnTo>
                  <a:pt x="45872" y="0"/>
                </a:lnTo>
                <a:lnTo>
                  <a:pt x="7330312" y="0"/>
                </a:lnTo>
                <a:lnTo>
                  <a:pt x="7348138" y="3609"/>
                </a:lnTo>
                <a:lnTo>
                  <a:pt x="7362713" y="13446"/>
                </a:lnTo>
                <a:lnTo>
                  <a:pt x="7372550" y="28021"/>
                </a:lnTo>
                <a:lnTo>
                  <a:pt x="7376159" y="45847"/>
                </a:lnTo>
                <a:lnTo>
                  <a:pt x="7376159" y="412876"/>
                </a:lnTo>
                <a:lnTo>
                  <a:pt x="7372550" y="430702"/>
                </a:lnTo>
                <a:lnTo>
                  <a:pt x="7362713" y="445277"/>
                </a:lnTo>
                <a:lnTo>
                  <a:pt x="7348138" y="455114"/>
                </a:lnTo>
                <a:lnTo>
                  <a:pt x="7330312" y="458724"/>
                </a:lnTo>
                <a:lnTo>
                  <a:pt x="45872" y="458724"/>
                </a:lnTo>
                <a:lnTo>
                  <a:pt x="28016" y="455114"/>
                </a:lnTo>
                <a:lnTo>
                  <a:pt x="13435" y="445277"/>
                </a:lnTo>
                <a:lnTo>
                  <a:pt x="3604" y="430702"/>
                </a:lnTo>
                <a:lnTo>
                  <a:pt x="0" y="412876"/>
                </a:lnTo>
                <a:lnTo>
                  <a:pt x="0" y="45847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938511" y="991362"/>
            <a:ext cx="10083152" cy="306888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spcBef>
                <a:spcPts val="114"/>
              </a:spcBef>
            </a:pP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Để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thực hiện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quá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trình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Transitions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CSS cần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hai </a:t>
            </a:r>
            <a:r>
              <a:rPr sz="1900" spc="-19" dirty="0">
                <a:solidFill>
                  <a:srgbClr val="FFFFFF"/>
                </a:solidFill>
                <a:latin typeface="Arial"/>
                <a:cs typeface="Arial"/>
              </a:rPr>
              <a:t>yêu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cầu kỹ thuật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như</a:t>
            </a:r>
            <a:r>
              <a:rPr sz="1900" spc="239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sau:</a:t>
            </a:r>
            <a:endParaRPr sz="1900" dirty="0">
              <a:latin typeface="Arial"/>
              <a:cs typeface="Arial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880616" y="1373887"/>
            <a:ext cx="858519" cy="400050"/>
          </a:xfrm>
          <a:custGeom>
            <a:avLst/>
            <a:gdLst/>
            <a:ahLst/>
            <a:cxnLst/>
            <a:rect l="l" t="t" r="r" b="b"/>
            <a:pathLst>
              <a:path w="643889" h="400050">
                <a:moveTo>
                  <a:pt x="0" y="0"/>
                </a:moveTo>
                <a:lnTo>
                  <a:pt x="0" y="399796"/>
                </a:lnTo>
                <a:lnTo>
                  <a:pt x="643508" y="399796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40153" y="1535432"/>
            <a:ext cx="8558954" cy="477519"/>
          </a:xfrm>
          <a:custGeom>
            <a:avLst/>
            <a:gdLst/>
            <a:ahLst/>
            <a:cxnLst/>
            <a:rect l="l" t="t" r="r" b="b"/>
            <a:pathLst>
              <a:path w="6419215" h="477519">
                <a:moveTo>
                  <a:pt x="6371336" y="0"/>
                </a:moveTo>
                <a:lnTo>
                  <a:pt x="47752" y="0"/>
                </a:lnTo>
                <a:lnTo>
                  <a:pt x="29146" y="3746"/>
                </a:lnTo>
                <a:lnTo>
                  <a:pt x="13969" y="13970"/>
                </a:lnTo>
                <a:lnTo>
                  <a:pt x="3746" y="29146"/>
                </a:lnTo>
                <a:lnTo>
                  <a:pt x="0" y="47752"/>
                </a:lnTo>
                <a:lnTo>
                  <a:pt x="0" y="429260"/>
                </a:lnTo>
                <a:lnTo>
                  <a:pt x="3746" y="447865"/>
                </a:lnTo>
                <a:lnTo>
                  <a:pt x="13970" y="463041"/>
                </a:lnTo>
                <a:lnTo>
                  <a:pt x="29146" y="473265"/>
                </a:lnTo>
                <a:lnTo>
                  <a:pt x="47752" y="477012"/>
                </a:lnTo>
                <a:lnTo>
                  <a:pt x="6371336" y="477012"/>
                </a:lnTo>
                <a:lnTo>
                  <a:pt x="6389941" y="473265"/>
                </a:lnTo>
                <a:lnTo>
                  <a:pt x="6405118" y="463041"/>
                </a:lnTo>
                <a:lnTo>
                  <a:pt x="6415341" y="447865"/>
                </a:lnTo>
                <a:lnTo>
                  <a:pt x="6419088" y="429260"/>
                </a:lnTo>
                <a:lnTo>
                  <a:pt x="6419088" y="47752"/>
                </a:lnTo>
                <a:lnTo>
                  <a:pt x="6415341" y="29146"/>
                </a:lnTo>
                <a:lnTo>
                  <a:pt x="6405118" y="13970"/>
                </a:lnTo>
                <a:lnTo>
                  <a:pt x="6389941" y="3746"/>
                </a:lnTo>
                <a:lnTo>
                  <a:pt x="6371336" y="0"/>
                </a:lnTo>
                <a:close/>
              </a:path>
            </a:pathLst>
          </a:custGeom>
          <a:solidFill>
            <a:srgbClr val="CCC1DA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740153" y="1535432"/>
            <a:ext cx="8558954" cy="477519"/>
          </a:xfrm>
          <a:custGeom>
            <a:avLst/>
            <a:gdLst/>
            <a:ahLst/>
            <a:cxnLst/>
            <a:rect l="l" t="t" r="r" b="b"/>
            <a:pathLst>
              <a:path w="6419215" h="477519">
                <a:moveTo>
                  <a:pt x="0" y="47752"/>
                </a:moveTo>
                <a:lnTo>
                  <a:pt x="3746" y="29146"/>
                </a:lnTo>
                <a:lnTo>
                  <a:pt x="13969" y="13970"/>
                </a:lnTo>
                <a:lnTo>
                  <a:pt x="29146" y="3746"/>
                </a:lnTo>
                <a:lnTo>
                  <a:pt x="47752" y="0"/>
                </a:lnTo>
                <a:lnTo>
                  <a:pt x="6371336" y="0"/>
                </a:lnTo>
                <a:lnTo>
                  <a:pt x="6389941" y="3746"/>
                </a:lnTo>
                <a:lnTo>
                  <a:pt x="6405118" y="13970"/>
                </a:lnTo>
                <a:lnTo>
                  <a:pt x="6415341" y="29146"/>
                </a:lnTo>
                <a:lnTo>
                  <a:pt x="6419088" y="47752"/>
                </a:lnTo>
                <a:lnTo>
                  <a:pt x="6419088" y="429260"/>
                </a:lnTo>
                <a:lnTo>
                  <a:pt x="6415341" y="447865"/>
                </a:lnTo>
                <a:lnTo>
                  <a:pt x="6405118" y="463041"/>
                </a:lnTo>
                <a:lnTo>
                  <a:pt x="6389941" y="473265"/>
                </a:lnTo>
                <a:lnTo>
                  <a:pt x="6371336" y="477012"/>
                </a:lnTo>
                <a:lnTo>
                  <a:pt x="47752" y="477012"/>
                </a:lnTo>
                <a:lnTo>
                  <a:pt x="29146" y="473265"/>
                </a:lnTo>
                <a:lnTo>
                  <a:pt x="13970" y="463041"/>
                </a:lnTo>
                <a:lnTo>
                  <a:pt x="3746" y="447865"/>
                </a:lnTo>
                <a:lnTo>
                  <a:pt x="0" y="429260"/>
                </a:lnTo>
                <a:lnTo>
                  <a:pt x="0" y="47752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880616" y="1373885"/>
            <a:ext cx="858519" cy="1021716"/>
          </a:xfrm>
          <a:custGeom>
            <a:avLst/>
            <a:gdLst/>
            <a:ahLst/>
            <a:cxnLst/>
            <a:rect l="l" t="t" r="r" b="b"/>
            <a:pathLst>
              <a:path w="643889" h="1021714">
                <a:moveTo>
                  <a:pt x="0" y="0"/>
                </a:moveTo>
                <a:lnTo>
                  <a:pt x="0" y="1021334"/>
                </a:lnTo>
                <a:lnTo>
                  <a:pt x="643508" y="1021334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740153" y="2146554"/>
            <a:ext cx="8583506" cy="498476"/>
          </a:xfrm>
          <a:custGeom>
            <a:avLst/>
            <a:gdLst/>
            <a:ahLst/>
            <a:cxnLst/>
            <a:rect l="l" t="t" r="r" b="b"/>
            <a:pathLst>
              <a:path w="6437630" h="498475">
                <a:moveTo>
                  <a:pt x="6387592" y="0"/>
                </a:moveTo>
                <a:lnTo>
                  <a:pt x="49784" y="0"/>
                </a:lnTo>
                <a:lnTo>
                  <a:pt x="30432" y="3921"/>
                </a:lnTo>
                <a:lnTo>
                  <a:pt x="14605" y="14604"/>
                </a:lnTo>
                <a:lnTo>
                  <a:pt x="3921" y="30432"/>
                </a:lnTo>
                <a:lnTo>
                  <a:pt x="0" y="49784"/>
                </a:lnTo>
                <a:lnTo>
                  <a:pt x="0" y="448563"/>
                </a:lnTo>
                <a:lnTo>
                  <a:pt x="3921" y="467915"/>
                </a:lnTo>
                <a:lnTo>
                  <a:pt x="14605" y="483743"/>
                </a:lnTo>
                <a:lnTo>
                  <a:pt x="30432" y="494426"/>
                </a:lnTo>
                <a:lnTo>
                  <a:pt x="49784" y="498348"/>
                </a:lnTo>
                <a:lnTo>
                  <a:pt x="6387592" y="498348"/>
                </a:lnTo>
                <a:lnTo>
                  <a:pt x="6406943" y="494426"/>
                </a:lnTo>
                <a:lnTo>
                  <a:pt x="6422770" y="483743"/>
                </a:lnTo>
                <a:lnTo>
                  <a:pt x="6433454" y="467915"/>
                </a:lnTo>
                <a:lnTo>
                  <a:pt x="6437376" y="448563"/>
                </a:lnTo>
                <a:lnTo>
                  <a:pt x="6437376" y="49784"/>
                </a:lnTo>
                <a:lnTo>
                  <a:pt x="6433454" y="30432"/>
                </a:lnTo>
                <a:lnTo>
                  <a:pt x="6422771" y="14604"/>
                </a:lnTo>
                <a:lnTo>
                  <a:pt x="6406943" y="3921"/>
                </a:lnTo>
                <a:lnTo>
                  <a:pt x="6387592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740153" y="2146554"/>
            <a:ext cx="8583506" cy="498476"/>
          </a:xfrm>
          <a:custGeom>
            <a:avLst/>
            <a:gdLst/>
            <a:ahLst/>
            <a:cxnLst/>
            <a:rect l="l" t="t" r="r" b="b"/>
            <a:pathLst>
              <a:path w="6437630" h="498475">
                <a:moveTo>
                  <a:pt x="0" y="49784"/>
                </a:moveTo>
                <a:lnTo>
                  <a:pt x="3921" y="30432"/>
                </a:lnTo>
                <a:lnTo>
                  <a:pt x="14605" y="14604"/>
                </a:lnTo>
                <a:lnTo>
                  <a:pt x="30432" y="3921"/>
                </a:lnTo>
                <a:lnTo>
                  <a:pt x="49784" y="0"/>
                </a:lnTo>
                <a:lnTo>
                  <a:pt x="6387592" y="0"/>
                </a:lnTo>
                <a:lnTo>
                  <a:pt x="6406943" y="3921"/>
                </a:lnTo>
                <a:lnTo>
                  <a:pt x="6422771" y="14604"/>
                </a:lnTo>
                <a:lnTo>
                  <a:pt x="6433454" y="30432"/>
                </a:lnTo>
                <a:lnTo>
                  <a:pt x="6437376" y="49784"/>
                </a:lnTo>
                <a:lnTo>
                  <a:pt x="6437376" y="448563"/>
                </a:lnTo>
                <a:lnTo>
                  <a:pt x="6433454" y="467915"/>
                </a:lnTo>
                <a:lnTo>
                  <a:pt x="6422770" y="483743"/>
                </a:lnTo>
                <a:lnTo>
                  <a:pt x="6406943" y="494426"/>
                </a:lnTo>
                <a:lnTo>
                  <a:pt x="6387592" y="498348"/>
                </a:lnTo>
                <a:lnTo>
                  <a:pt x="49784" y="498348"/>
                </a:lnTo>
                <a:lnTo>
                  <a:pt x="30432" y="494426"/>
                </a:lnTo>
                <a:lnTo>
                  <a:pt x="14605" y="483743"/>
                </a:lnTo>
                <a:lnTo>
                  <a:pt x="3921" y="467915"/>
                </a:lnTo>
                <a:lnTo>
                  <a:pt x="0" y="448563"/>
                </a:lnTo>
                <a:lnTo>
                  <a:pt x="0" y="49784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916517" y="1512951"/>
            <a:ext cx="9616439" cy="4292594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913617">
              <a:spcBef>
                <a:spcPts val="114"/>
              </a:spcBef>
            </a:pPr>
            <a:r>
              <a:rPr sz="1900" spc="-5" dirty="0">
                <a:latin typeface="Calibri"/>
                <a:cs typeface="Calibri"/>
              </a:rPr>
              <a:t>Các thuộc tính </a:t>
            </a:r>
            <a:r>
              <a:rPr sz="1900" spc="-11" dirty="0">
                <a:latin typeface="Calibri"/>
                <a:cs typeface="Calibri"/>
              </a:rPr>
              <a:t>CSS cần </a:t>
            </a:r>
            <a:r>
              <a:rPr sz="1900" spc="-5" dirty="0">
                <a:latin typeface="Calibri"/>
                <a:cs typeface="Calibri"/>
              </a:rPr>
              <a:t>cho </a:t>
            </a:r>
            <a:r>
              <a:rPr sz="1900" spc="-11" dirty="0">
                <a:latin typeface="Calibri"/>
                <a:cs typeface="Calibri"/>
              </a:rPr>
              <a:t>hiệu</a:t>
            </a:r>
            <a:r>
              <a:rPr sz="1900" spc="60" dirty="0">
                <a:latin typeface="Calibri"/>
                <a:cs typeface="Calibri"/>
              </a:rPr>
              <a:t> </a:t>
            </a:r>
            <a:r>
              <a:rPr sz="1900" spc="-5" dirty="0">
                <a:latin typeface="Calibri"/>
                <a:cs typeface="Calibri"/>
              </a:rPr>
              <a:t>ứng</a:t>
            </a:r>
            <a:endParaRPr sz="19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900">
              <a:latin typeface="Times New Roman"/>
              <a:cs typeface="Times New Roman"/>
            </a:endParaRPr>
          </a:p>
          <a:p>
            <a:pPr marL="1914371">
              <a:spcBef>
                <a:spcPts val="1351"/>
              </a:spcBef>
            </a:pPr>
            <a:r>
              <a:rPr sz="1900" spc="-5" dirty="0">
                <a:latin typeface="Calibri"/>
                <a:cs typeface="Calibri"/>
              </a:rPr>
              <a:t>Thời gian hiệu ứng</a:t>
            </a:r>
            <a:endParaRPr sz="19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900">
              <a:latin typeface="Times New Roman"/>
              <a:cs typeface="Times New Roman"/>
            </a:endParaRPr>
          </a:p>
          <a:p>
            <a:pPr>
              <a:spcBef>
                <a:spcPts val="11"/>
              </a:spcBef>
            </a:pPr>
            <a:endParaRPr sz="1600">
              <a:latin typeface="Times New Roman"/>
              <a:cs typeface="Times New Roman"/>
            </a:endParaRPr>
          </a:p>
          <a:p>
            <a:pPr marL="341610" indent="-326493"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 dụ sau </a:t>
            </a:r>
            <a:r>
              <a:rPr spc="-5" dirty="0">
                <a:latin typeface="Calibri"/>
                <a:cs typeface="Calibri"/>
              </a:rPr>
              <a:t>tạo </a:t>
            </a:r>
            <a:r>
              <a:rPr dirty="0">
                <a:latin typeface="Calibri"/>
                <a:cs typeface="Calibri"/>
              </a:rPr>
              <a:t>hiệu </a:t>
            </a:r>
            <a:r>
              <a:rPr spc="5" dirty="0">
                <a:latin typeface="Calibri"/>
                <a:cs typeface="Calibri"/>
              </a:rPr>
              <a:t>ứng </a:t>
            </a:r>
            <a:r>
              <a:rPr dirty="0">
                <a:latin typeface="Calibri"/>
                <a:cs typeface="Calibri"/>
              </a:rPr>
              <a:t>về </a:t>
            </a:r>
            <a:r>
              <a:rPr spc="5" dirty="0">
                <a:latin typeface="Calibri"/>
                <a:cs typeface="Calibri"/>
              </a:rPr>
              <a:t>độ </a:t>
            </a:r>
            <a:r>
              <a:rPr dirty="0">
                <a:latin typeface="Calibri"/>
                <a:cs typeface="Calibri"/>
              </a:rPr>
              <a:t>rộng trong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3s.</a:t>
            </a:r>
            <a:endParaRPr>
              <a:latin typeface="Calibri"/>
              <a:cs typeface="Calibri"/>
            </a:endParaRPr>
          </a:p>
          <a:p>
            <a:pPr marL="432303">
              <a:spcBef>
                <a:spcPts val="2035"/>
              </a:spcBef>
            </a:pPr>
            <a:r>
              <a:rPr sz="1900" spc="-5" dirty="0">
                <a:latin typeface="Courier New"/>
                <a:cs typeface="Courier New"/>
              </a:rPr>
              <a:t>div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41"/>
              </a:spcBef>
            </a:pPr>
            <a:r>
              <a:rPr sz="1900" spc="-5" dirty="0">
                <a:latin typeface="Courier New"/>
                <a:cs typeface="Courier New"/>
              </a:rPr>
              <a:t>{</a:t>
            </a:r>
            <a:endParaRPr sz="1900">
              <a:latin typeface="Courier New"/>
              <a:cs typeface="Courier New"/>
            </a:endParaRPr>
          </a:p>
          <a:p>
            <a:pPr marL="867628">
              <a:spcBef>
                <a:spcPts val="60"/>
              </a:spcBef>
            </a:pPr>
            <a:r>
              <a:rPr sz="1900" spc="-5" dirty="0">
                <a:latin typeface="Courier New"/>
                <a:cs typeface="Courier New"/>
              </a:rPr>
              <a:t>transition: width</a:t>
            </a:r>
            <a:r>
              <a:rPr sz="1900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3s;</a:t>
            </a:r>
            <a:endParaRPr sz="1900">
              <a:latin typeface="Courier New"/>
              <a:cs typeface="Courier New"/>
            </a:endParaRPr>
          </a:p>
          <a:p>
            <a:pPr marL="867628">
              <a:spcBef>
                <a:spcPts val="41"/>
              </a:spcBef>
            </a:pPr>
            <a:r>
              <a:rPr sz="1900" spc="-5" dirty="0">
                <a:latin typeface="Courier New"/>
                <a:cs typeface="Courier New"/>
              </a:rPr>
              <a:t>-moz-transition: width 3s; </a:t>
            </a:r>
            <a:r>
              <a:rPr sz="1900" dirty="0">
                <a:latin typeface="Courier New"/>
                <a:cs typeface="Courier New"/>
              </a:rPr>
              <a:t>/* </a:t>
            </a:r>
            <a:r>
              <a:rPr sz="1900" spc="-5" dirty="0">
                <a:latin typeface="Courier New"/>
                <a:cs typeface="Courier New"/>
              </a:rPr>
              <a:t>Firefox 4</a:t>
            </a:r>
            <a:r>
              <a:rPr sz="1900" spc="35" dirty="0">
                <a:latin typeface="Courier New"/>
                <a:cs typeface="Courier New"/>
              </a:rPr>
              <a:t> </a:t>
            </a:r>
            <a:r>
              <a:rPr sz="1900" spc="-11" dirty="0">
                <a:latin typeface="Courier New"/>
                <a:cs typeface="Courier New"/>
              </a:rPr>
              <a:t>*/</a:t>
            </a:r>
            <a:endParaRPr sz="1900">
              <a:latin typeface="Courier New"/>
              <a:cs typeface="Courier New"/>
            </a:endParaRPr>
          </a:p>
          <a:p>
            <a:pPr marL="867628">
              <a:spcBef>
                <a:spcPts val="41"/>
              </a:spcBef>
            </a:pPr>
            <a:r>
              <a:rPr sz="1900" spc="-5" dirty="0">
                <a:latin typeface="Courier New"/>
                <a:cs typeface="Courier New"/>
              </a:rPr>
              <a:t>-webkit-transition: width 3s; /* Safari and Chrome</a:t>
            </a:r>
            <a:r>
              <a:rPr sz="1900" spc="60" dirty="0">
                <a:latin typeface="Courier New"/>
                <a:cs typeface="Courier New"/>
              </a:rPr>
              <a:t> </a:t>
            </a:r>
            <a:r>
              <a:rPr sz="1900" dirty="0">
                <a:latin typeface="Courier New"/>
                <a:cs typeface="Courier New"/>
              </a:rPr>
              <a:t>*/</a:t>
            </a:r>
            <a:endParaRPr sz="1900">
              <a:latin typeface="Courier New"/>
              <a:cs typeface="Courier New"/>
            </a:endParaRPr>
          </a:p>
          <a:p>
            <a:pPr marL="867628">
              <a:spcBef>
                <a:spcPts val="60"/>
              </a:spcBef>
            </a:pPr>
            <a:r>
              <a:rPr sz="1900" spc="-5" dirty="0">
                <a:latin typeface="Courier New"/>
                <a:cs typeface="Courier New"/>
              </a:rPr>
              <a:t>-o-transition: width 3s; /* Opera</a:t>
            </a:r>
            <a:r>
              <a:rPr sz="1900" spc="35" dirty="0">
                <a:latin typeface="Courier New"/>
                <a:cs typeface="Courier New"/>
              </a:rPr>
              <a:t> </a:t>
            </a:r>
            <a:r>
              <a:rPr sz="1900" spc="-11" dirty="0">
                <a:latin typeface="Courier New"/>
                <a:cs typeface="Courier New"/>
              </a:rPr>
              <a:t>*/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602"/>
              </a:spcBef>
            </a:pPr>
            <a:r>
              <a:rPr sz="1900" spc="-5" dirty="0">
                <a:latin typeface="Courier New"/>
                <a:cs typeface="Courier New"/>
              </a:rPr>
              <a:t>}</a:t>
            </a:r>
            <a:endParaRPr sz="1900">
              <a:latin typeface="Courier New"/>
              <a:cs typeface="Courier New"/>
            </a:endParaRPr>
          </a:p>
        </p:txBody>
      </p:sp>
      <p:sp>
        <p:nvSpPr>
          <p:cNvPr id="16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162891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49501"/>
            <a:ext cx="907034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fr-FR" spc="-5" dirty="0"/>
              <a:t>LÀM VIỆC </a:t>
            </a:r>
            <a:r>
              <a:rPr lang="fr-FR" spc="-24" dirty="0"/>
              <a:t>VỚI </a:t>
            </a:r>
            <a:r>
              <a:rPr lang="fr-FR" spc="-49" dirty="0"/>
              <a:t>TRANSITIONS </a:t>
            </a:r>
            <a:r>
              <a:rPr lang="fr-FR" spc="-5" dirty="0"/>
              <a:t>CSS3</a:t>
            </a:r>
            <a:r>
              <a:rPr lang="fr-FR" spc="41" dirty="0"/>
              <a:t> </a:t>
            </a:r>
            <a:r>
              <a:rPr lang="fr-FR" dirty="0" smtClean="0"/>
              <a:t>3-</a:t>
            </a:r>
            <a:r>
              <a:rPr lang="vi-VN" dirty="0" smtClean="0"/>
              <a:t>6</a:t>
            </a:r>
            <a:endParaRPr lang="fr-FR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27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707290"/>
            <a:ext cx="6217075" cy="2433118"/>
          </a:xfrm>
          <a:prstGeom prst="rect">
            <a:avLst/>
          </a:prstGeom>
        </p:spPr>
        <p:txBody>
          <a:bodyPr vert="horz" wrap="square" lIns="0" tIns="105807" rIns="0" bIns="0" rtlCol="0">
            <a:spAutoFit/>
          </a:bodyPr>
          <a:lstStyle/>
          <a:p>
            <a:pPr marL="341610" indent="-326493">
              <a:spcBef>
                <a:spcPts val="83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Thiết lập hover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phần </a:t>
            </a:r>
            <a:r>
              <a:rPr spc="5" dirty="0">
                <a:latin typeface="Calibri"/>
                <a:cs typeface="Calibri"/>
              </a:rPr>
              <a:t>tử</a:t>
            </a:r>
            <a:r>
              <a:rPr spc="-15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&lt;div&gt;.</a:t>
            </a:r>
            <a:endParaRPr>
              <a:latin typeface="Calibri"/>
              <a:cs typeface="Calibri"/>
            </a:endParaRPr>
          </a:p>
          <a:p>
            <a:pPr marL="432303">
              <a:spcBef>
                <a:spcPts val="583"/>
              </a:spcBef>
            </a:pPr>
            <a:r>
              <a:rPr sz="1900" spc="-5" dirty="0">
                <a:latin typeface="Courier New"/>
                <a:cs typeface="Courier New"/>
              </a:rPr>
              <a:t>div:hover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458"/>
              </a:spcBef>
            </a:pPr>
            <a:r>
              <a:rPr sz="1900" spc="-5" dirty="0">
                <a:latin typeface="Courier New"/>
                <a:cs typeface="Courier New"/>
              </a:rPr>
              <a:t>{</a:t>
            </a:r>
            <a:endParaRPr sz="1900">
              <a:latin typeface="Courier New"/>
              <a:cs typeface="Courier New"/>
            </a:endParaRPr>
          </a:p>
          <a:p>
            <a:pPr marL="722518">
              <a:spcBef>
                <a:spcPts val="458"/>
              </a:spcBef>
            </a:pPr>
            <a:r>
              <a:rPr sz="1900" spc="-5" dirty="0">
                <a:latin typeface="Courier New"/>
                <a:cs typeface="Courier New"/>
              </a:rPr>
              <a:t>width:200px;</a:t>
            </a:r>
            <a:endParaRPr sz="1900">
              <a:latin typeface="Courier New"/>
              <a:cs typeface="Courier New"/>
            </a:endParaRPr>
          </a:p>
          <a:p>
            <a:pPr marL="432303">
              <a:spcBef>
                <a:spcPts val="1601"/>
              </a:spcBef>
            </a:pPr>
            <a:r>
              <a:rPr sz="1900" spc="-5" dirty="0">
                <a:latin typeface="Courier New"/>
                <a:cs typeface="Courier New"/>
              </a:rPr>
              <a:t>}</a:t>
            </a:r>
            <a:endParaRPr sz="1900">
              <a:latin typeface="Courier New"/>
              <a:cs typeface="Courier New"/>
            </a:endParaRPr>
          </a:p>
          <a:p>
            <a:pPr marL="341610" indent="-326493">
              <a:spcBef>
                <a:spcPts val="150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Bảng </a:t>
            </a:r>
            <a:r>
              <a:rPr dirty="0">
                <a:latin typeface="Calibri"/>
                <a:cs typeface="Calibri"/>
              </a:rPr>
              <a:t>sau liệt </a:t>
            </a:r>
            <a:r>
              <a:rPr spc="-24" dirty="0">
                <a:latin typeface="Calibri"/>
                <a:cs typeface="Calibri"/>
              </a:rPr>
              <a:t>kê </a:t>
            </a:r>
            <a:r>
              <a:rPr dirty="0">
                <a:latin typeface="Calibri"/>
                <a:cs typeface="Calibri"/>
              </a:rPr>
              <a:t>cac thuộc tính </a:t>
            </a:r>
            <a:r>
              <a:rPr spc="5" dirty="0">
                <a:latin typeface="Calibri"/>
                <a:cs typeface="Calibri"/>
              </a:rPr>
              <a:t>của</a:t>
            </a:r>
            <a:r>
              <a:rPr spc="14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transition.</a:t>
            </a:r>
            <a:endParaRPr>
              <a:latin typeface="Calibri"/>
              <a:cs typeface="Calibri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927701"/>
              </p:ext>
            </p:extLst>
          </p:nvPr>
        </p:nvGraphicFramePr>
        <p:xfrm>
          <a:off x="1421479" y="3197526"/>
          <a:ext cx="9550400" cy="306875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43760"/>
                <a:gridCol w="7406640"/>
              </a:tblGrid>
              <a:tr h="377728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Thuộc tính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55880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</a:tr>
              <a:tr h="41231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transition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46685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Thuộc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tính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viết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tắt thể hiện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4 thông số của</a:t>
                      </a:r>
                      <a:r>
                        <a:rPr sz="1300" spc="-9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transition.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</a:tr>
              <a:tr h="53707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transition-property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46685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</a:t>
                      </a:r>
                      <a:r>
                        <a:rPr sz="1300" spc="15" dirty="0">
                          <a:latin typeface="Arial"/>
                          <a:cs typeface="Arial"/>
                        </a:rPr>
                        <a:t>sử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tên của CSS thuộc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tính </a:t>
                      </a:r>
                      <a:r>
                        <a:rPr sz="1300" spc="15" dirty="0">
                          <a:latin typeface="Arial"/>
                          <a:cs typeface="Arial"/>
                        </a:rPr>
                        <a:t>mà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giá </a:t>
                      </a:r>
                      <a:r>
                        <a:rPr sz="1300" spc="0" dirty="0" err="1">
                          <a:latin typeface="Arial"/>
                          <a:cs typeface="Arial"/>
                        </a:rPr>
                        <a:t>trị</a:t>
                      </a:r>
                      <a:r>
                        <a:rPr sz="1300" spc="-1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 err="1" smtClean="0">
                          <a:latin typeface="Arial"/>
                          <a:cs typeface="Arial"/>
                        </a:rPr>
                        <a:t>chuyển</a:t>
                      </a:r>
                      <a:r>
                        <a:rPr lang="en-US" sz="1300" spc="0" baseline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smtClean="0">
                          <a:latin typeface="Arial"/>
                          <a:cs typeface="Arial"/>
                        </a:rPr>
                        <a:t>tiếp</a:t>
                      </a:r>
                      <a:r>
                        <a:rPr sz="1300" spc="5" dirty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được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thiết</a:t>
                      </a:r>
                      <a:r>
                        <a:rPr sz="13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lập.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6364" marB="0">
                    <a:solidFill>
                      <a:srgbClr val="F1DCDB"/>
                    </a:solidFill>
                  </a:tcPr>
                </a:tc>
              </a:tr>
              <a:tr h="53707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transition-duration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46685" marR="245110">
                        <a:lnSpc>
                          <a:spcPct val="103099"/>
                        </a:lnSpc>
                        <a:spcBef>
                          <a:spcPts val="95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thời gian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của quá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trình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chuyển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đổi.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là</a:t>
                      </a:r>
                      <a:r>
                        <a:rPr sz="13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0.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0651" marB="0">
                    <a:solidFill>
                      <a:srgbClr val="D6E3BC"/>
                    </a:solidFill>
                  </a:tcPr>
                </a:tc>
              </a:tr>
              <a:tr h="653421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transition-timing-</a:t>
                      </a:r>
                      <a:endParaRPr sz="1300">
                        <a:latin typeface="Arial"/>
                        <a:cs typeface="Arial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function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46685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mô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tả tốc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độ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trong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quá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trình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chuyển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đổi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sẽ</a:t>
                      </a:r>
                      <a:r>
                        <a:rPr sz="1300" spc="-7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được</a:t>
                      </a:r>
                      <a:endParaRPr sz="1300">
                        <a:latin typeface="Arial"/>
                        <a:cs typeface="Arial"/>
                      </a:endParaRPr>
                    </a:p>
                    <a:p>
                      <a:pPr marL="146685"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tính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toán như thế nào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.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là</a:t>
                      </a:r>
                      <a:r>
                        <a:rPr sz="1300" spc="-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‘ease'.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F1DCDB"/>
                    </a:solidFill>
                  </a:tcPr>
                </a:tc>
              </a:tr>
              <a:tr h="53707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325"/>
                        </a:spcBef>
                      </a:pPr>
                      <a:r>
                        <a:rPr sz="1300" spc="5" dirty="0">
                          <a:latin typeface="Arial"/>
                          <a:cs typeface="Arial"/>
                        </a:rPr>
                        <a:t>transition-delay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68276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46685" marR="93980">
                        <a:lnSpc>
                          <a:spcPct val="103099"/>
                        </a:lnSpc>
                        <a:spcBef>
                          <a:spcPts val="95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sự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bắt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đầu của quá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trình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chuyển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đổi.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là</a:t>
                      </a:r>
                      <a:r>
                        <a:rPr sz="13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0.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1285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0189410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95221"/>
            <a:ext cx="907034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fr-FR" spc="-5" dirty="0"/>
              <a:t>LÀM VIỆC </a:t>
            </a:r>
            <a:r>
              <a:rPr lang="fr-FR" spc="-24" dirty="0"/>
              <a:t>VỚI </a:t>
            </a:r>
            <a:r>
              <a:rPr lang="fr-FR" spc="-49" dirty="0"/>
              <a:t>TRANSITIONS </a:t>
            </a:r>
            <a:r>
              <a:rPr lang="fr-FR" spc="-5" dirty="0"/>
              <a:t>CSS3</a:t>
            </a:r>
            <a:r>
              <a:rPr lang="fr-FR" spc="41" dirty="0"/>
              <a:t> </a:t>
            </a:r>
            <a:r>
              <a:rPr lang="fr-FR" dirty="0" smtClean="0"/>
              <a:t>4-</a:t>
            </a:r>
            <a:r>
              <a:rPr lang="vi-VN" dirty="0" smtClean="0"/>
              <a:t>6</a:t>
            </a:r>
            <a:endParaRPr lang="fr-FR" dirty="0"/>
          </a:p>
        </p:txBody>
      </p:sp>
      <p:sp>
        <p:nvSpPr>
          <p:cNvPr id="38" name="object 3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28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831851"/>
            <a:ext cx="1173479" cy="29531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1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dụ.</a:t>
            </a:r>
          </a:p>
        </p:txBody>
      </p:sp>
      <p:sp>
        <p:nvSpPr>
          <p:cNvPr id="39" name="object 8"/>
          <p:cNvSpPr txBox="1"/>
          <p:nvPr/>
        </p:nvSpPr>
        <p:spPr>
          <a:xfrm>
            <a:off x="115827" y="1074421"/>
            <a:ext cx="11850706" cy="5188962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432303"/>
            <a:r>
              <a:rPr lang="vi-VN" sz="1600" dirty="0">
                <a:latin typeface="Courier New"/>
                <a:cs typeface="Courier New"/>
              </a:rPr>
              <a:t>&lt;!DOCTYPE html&gt;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&lt;html&gt;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&lt;head&gt;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&lt;style type="text/css"&gt;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div {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width:100px;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height:100px;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background:#000000;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transition-property:width;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transition-duration:2s;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transition-timing-function:linear;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transition-delay:1s; /* Firefox 4 */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-moz-transition-property:width;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-moz-transition-duration:2s;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-moz-transition-timing-function:linear;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-moz-transition-delay:1s; /* Safari and Chrome */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-webkit-transition-property:width;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-webkit-transition-duration:2s;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-webkit-transition-timing-function:linear;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	-webkit-transition-delay:1s; </a:t>
            </a:r>
          </a:p>
          <a:p>
            <a:pPr marL="432303"/>
            <a:r>
              <a:rPr lang="vi-VN" sz="1600" dirty="0">
                <a:latin typeface="Courier New"/>
                <a:cs typeface="Courier New"/>
              </a:rPr>
              <a:t>		} </a:t>
            </a: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418180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49501"/>
            <a:ext cx="907034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fr-FR" spc="-5" dirty="0"/>
              <a:t>LÀM VIỆC </a:t>
            </a:r>
            <a:r>
              <a:rPr lang="fr-FR" spc="-24" dirty="0"/>
              <a:t>VỚI </a:t>
            </a:r>
            <a:r>
              <a:rPr lang="fr-FR" spc="-49" dirty="0"/>
              <a:t>TRANSITIONS </a:t>
            </a:r>
            <a:r>
              <a:rPr lang="fr-FR" spc="-5" dirty="0"/>
              <a:t>CSS3</a:t>
            </a:r>
            <a:r>
              <a:rPr lang="fr-FR" spc="41" dirty="0"/>
              <a:t> </a:t>
            </a:r>
            <a:r>
              <a:rPr lang="vi-VN" dirty="0"/>
              <a:t>5</a:t>
            </a:r>
            <a:r>
              <a:rPr lang="fr-FR" dirty="0" smtClean="0"/>
              <a:t>-</a:t>
            </a:r>
            <a:r>
              <a:rPr lang="vi-VN" dirty="0" smtClean="0"/>
              <a:t>6</a:t>
            </a:r>
            <a:endParaRPr lang="fr-FR" dirty="0"/>
          </a:p>
        </p:txBody>
      </p:sp>
      <p:sp>
        <p:nvSpPr>
          <p:cNvPr id="38" name="object 3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29</a:t>
            </a:fld>
            <a:endParaRPr dirty="0"/>
          </a:p>
        </p:txBody>
      </p:sp>
      <p:sp>
        <p:nvSpPr>
          <p:cNvPr id="39" name="object 8"/>
          <p:cNvSpPr txBox="1"/>
          <p:nvPr/>
        </p:nvSpPr>
        <p:spPr>
          <a:xfrm>
            <a:off x="115827" y="838200"/>
            <a:ext cx="11850706" cy="3634691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432303"/>
            <a:r>
              <a:rPr lang="vi-VN" sz="1900" dirty="0">
                <a:latin typeface="Courier New"/>
                <a:cs typeface="Courier New"/>
              </a:rPr>
              <a:t>	</a:t>
            </a:r>
            <a:r>
              <a:rPr lang="vi-VN" dirty="0">
                <a:latin typeface="Courier New"/>
                <a:cs typeface="Courier New"/>
              </a:rPr>
              <a:t>	div:hover {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		width:500px;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	}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&lt;/style&gt;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&lt;/head&gt;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&lt;body&gt;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	&lt;p&gt;&lt;b&gt;Note:&lt;/b&gt; The example&lt;/p&gt;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	&lt;div&gt;&lt;/div&gt;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	&lt;p&gt;Hover over the div element above, to see </a:t>
            </a:r>
            <a:r>
              <a:rPr lang="vi-VN">
                <a:latin typeface="Courier New"/>
                <a:cs typeface="Courier New"/>
              </a:rPr>
              <a:t>the </a:t>
            </a:r>
            <a:r>
              <a:rPr lang="vi-VN" smtClean="0">
                <a:latin typeface="Courier New"/>
                <a:cs typeface="Courier New"/>
              </a:rPr>
              <a:t>transition effect</a:t>
            </a:r>
            <a:r>
              <a:rPr lang="vi-VN" dirty="0">
                <a:latin typeface="Courier New"/>
                <a:cs typeface="Courier New"/>
              </a:rPr>
              <a:t>.&lt;/p&gt;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	&lt;p&gt;&lt;b&gt;Note:&lt;/b&gt; The transition effect will wait 1 </a:t>
            </a:r>
            <a:r>
              <a:rPr lang="vi-VN">
                <a:latin typeface="Courier New"/>
                <a:cs typeface="Courier New"/>
              </a:rPr>
              <a:t>seconds </a:t>
            </a:r>
            <a:r>
              <a:rPr lang="vi-VN" smtClean="0">
                <a:latin typeface="Courier New"/>
                <a:cs typeface="Courier New"/>
              </a:rPr>
              <a:t>before </a:t>
            </a:r>
            <a:r>
              <a:rPr lang="en-US" smtClean="0">
                <a:latin typeface="Courier New"/>
                <a:cs typeface="Courier New"/>
              </a:rPr>
              <a:t>			</a:t>
            </a:r>
            <a:r>
              <a:rPr lang="vi-VN" smtClean="0">
                <a:latin typeface="Courier New"/>
                <a:cs typeface="Courier New"/>
              </a:rPr>
              <a:t>starting</a:t>
            </a:r>
            <a:r>
              <a:rPr lang="vi-VN" dirty="0">
                <a:latin typeface="Courier New"/>
                <a:cs typeface="Courier New"/>
              </a:rPr>
              <a:t>.&lt;/p&gt; 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	&lt;/body&gt;</a:t>
            </a:r>
          </a:p>
          <a:p>
            <a:pPr marL="432303"/>
            <a:r>
              <a:rPr lang="vi-VN" dirty="0">
                <a:latin typeface="Courier New"/>
                <a:cs typeface="Courier New"/>
              </a:rPr>
              <a:t>&lt;/html&gt;</a:t>
            </a:r>
            <a:endParaRPr lang="vi-VN" baseline="-8680" dirty="0">
              <a:latin typeface="Courier New"/>
              <a:cs typeface="Courier New"/>
            </a:endParaRP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11402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90" y="49501"/>
            <a:ext cx="6438052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ĐỊNH DẠNG HÌNH ẢNH</a:t>
            </a:r>
            <a:r>
              <a:rPr lang="vi-VN" spc="-100" dirty="0"/>
              <a:t> </a:t>
            </a:r>
            <a:r>
              <a:rPr lang="vi-VN" spc="-5" dirty="0"/>
              <a:t>1-4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</a:t>
            </a:fld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546608" y="2145029"/>
            <a:ext cx="11098953" cy="411480"/>
          </a:xfrm>
          <a:custGeom>
            <a:avLst/>
            <a:gdLst/>
            <a:ahLst/>
            <a:cxnLst/>
            <a:rect l="l" t="t" r="r" b="b"/>
            <a:pathLst>
              <a:path w="8324215" h="411480">
                <a:moveTo>
                  <a:pt x="0" y="411479"/>
                </a:moveTo>
                <a:lnTo>
                  <a:pt x="8324088" y="411479"/>
                </a:lnTo>
                <a:lnTo>
                  <a:pt x="8324088" y="0"/>
                </a:lnTo>
                <a:lnTo>
                  <a:pt x="0" y="0"/>
                </a:lnTo>
                <a:lnTo>
                  <a:pt x="0" y="411479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46608" y="4271009"/>
            <a:ext cx="11098953" cy="411480"/>
          </a:xfrm>
          <a:custGeom>
            <a:avLst/>
            <a:gdLst/>
            <a:ahLst/>
            <a:cxnLst/>
            <a:rect l="l" t="t" r="r" b="b"/>
            <a:pathLst>
              <a:path w="8324215" h="411479">
                <a:moveTo>
                  <a:pt x="0" y="411480"/>
                </a:moveTo>
                <a:lnTo>
                  <a:pt x="8324088" y="411480"/>
                </a:lnTo>
                <a:lnTo>
                  <a:pt x="8324088" y="0"/>
                </a:lnTo>
                <a:lnTo>
                  <a:pt x="0" y="0"/>
                </a:lnTo>
                <a:lnTo>
                  <a:pt x="0" y="41148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21519" y="799463"/>
            <a:ext cx="10303087" cy="5023757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369573" marR="155688" indent="-326493">
              <a:lnSpc>
                <a:spcPct val="151400"/>
              </a:lnSpc>
              <a:spcBef>
                <a:spcPts val="11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dirty="0">
                <a:latin typeface="Calibri"/>
                <a:cs typeface="Calibri"/>
              </a:rPr>
              <a:t>Có </a:t>
            </a:r>
            <a:r>
              <a:rPr spc="-11" dirty="0">
                <a:latin typeface="Calibri"/>
                <a:cs typeface="Calibri"/>
              </a:rPr>
              <a:t>rất </a:t>
            </a:r>
            <a:r>
              <a:rPr dirty="0">
                <a:latin typeface="Calibri"/>
                <a:cs typeface="Calibri"/>
              </a:rPr>
              <a:t>nhiều định dạng </a:t>
            </a:r>
            <a:r>
              <a:rPr spc="5" dirty="0">
                <a:latin typeface="Calibri"/>
                <a:cs typeface="Calibri"/>
              </a:rPr>
              <a:t>đồ </a:t>
            </a:r>
            <a:r>
              <a:rPr dirty="0">
                <a:latin typeface="Calibri"/>
                <a:cs typeface="Calibri"/>
              </a:rPr>
              <a:t>họa có sẵn; </a:t>
            </a:r>
            <a:r>
              <a:rPr spc="5" dirty="0">
                <a:latin typeface="Calibri"/>
                <a:cs typeface="Calibri"/>
              </a:rPr>
              <a:t>thường được </a:t>
            </a:r>
            <a:r>
              <a:rPr dirty="0">
                <a:latin typeface="Calibri"/>
                <a:cs typeface="Calibri"/>
              </a:rPr>
              <a:t>sử dụng nhất là chuyên  (JPEG), (GIF),</a:t>
            </a:r>
            <a:r>
              <a:rPr spc="-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(PNG).</a:t>
            </a:r>
          </a:p>
          <a:p>
            <a:pPr>
              <a:spcBef>
                <a:spcPts val="49"/>
              </a:spcBef>
              <a:buClr>
                <a:srgbClr val="AC1317"/>
              </a:buClr>
              <a:buFont typeface="Wingdings"/>
              <a:buChar char=""/>
            </a:pPr>
            <a:endParaRPr sz="2400" dirty="0">
              <a:latin typeface="Times New Roman"/>
              <a:cs typeface="Times New Roman"/>
            </a:endParaRPr>
          </a:p>
          <a:p>
            <a:pPr marL="369573" indent="-326493"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Sự khác </a:t>
            </a:r>
            <a:r>
              <a:rPr dirty="0">
                <a:latin typeface="Calibri"/>
                <a:cs typeface="Calibri"/>
              </a:rPr>
              <a:t>biệt </a:t>
            </a:r>
            <a:r>
              <a:rPr spc="5" dirty="0">
                <a:latin typeface="Calibri"/>
                <a:cs typeface="Calibri"/>
              </a:rPr>
              <a:t>giữa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dạng </a:t>
            </a:r>
            <a:r>
              <a:rPr spc="5" dirty="0">
                <a:latin typeface="Calibri"/>
                <a:cs typeface="Calibri"/>
              </a:rPr>
              <a:t>đồ </a:t>
            </a:r>
            <a:r>
              <a:rPr dirty="0">
                <a:latin typeface="Calibri"/>
                <a:cs typeface="Calibri"/>
              </a:rPr>
              <a:t>họa phụ </a:t>
            </a:r>
            <a:r>
              <a:rPr spc="5" dirty="0">
                <a:latin typeface="Calibri"/>
                <a:cs typeface="Calibri"/>
              </a:rPr>
              <a:t>thuộc </a:t>
            </a:r>
            <a:r>
              <a:rPr spc="-5" dirty="0">
                <a:latin typeface="Calibri"/>
                <a:cs typeface="Calibri"/>
              </a:rPr>
              <a:t>vào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đặc điểm</a:t>
            </a:r>
            <a:r>
              <a:rPr spc="-21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sau:</a:t>
            </a:r>
          </a:p>
          <a:p>
            <a:pPr marL="337831" indent="-322714">
              <a:spcBef>
                <a:spcPts val="2284"/>
              </a:spcBef>
              <a:buFont typeface="Wingdings"/>
              <a:buChar char=""/>
              <a:tabLst>
                <a:tab pos="338585" algn="l"/>
              </a:tabLst>
            </a:pPr>
            <a:r>
              <a:rPr sz="2400" b="1" spc="-5" dirty="0">
                <a:solidFill>
                  <a:srgbClr val="FFFFFF"/>
                </a:solidFill>
                <a:latin typeface="Calibri"/>
                <a:cs typeface="Calibri"/>
              </a:rPr>
              <a:t>Color Depth </a:t>
            </a: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(độ sâu của</a:t>
            </a:r>
            <a:r>
              <a:rPr sz="2400" b="1" spc="-4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b="1" spc="-5" dirty="0">
                <a:solidFill>
                  <a:srgbClr val="FFFFFF"/>
                </a:solidFill>
                <a:latin typeface="Calibri"/>
                <a:cs typeface="Calibri"/>
              </a:rPr>
              <a:t>màu)</a:t>
            </a:r>
            <a:endParaRPr sz="2400" dirty="0">
              <a:latin typeface="Calibri"/>
              <a:cs typeface="Calibri"/>
            </a:endParaRPr>
          </a:p>
          <a:p>
            <a:pPr marL="369573" marR="185919" indent="-326493">
              <a:lnSpc>
                <a:spcPts val="2548"/>
              </a:lnSpc>
              <a:spcBef>
                <a:spcPts val="179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Nó được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bởi số </a:t>
            </a:r>
            <a:r>
              <a:rPr spc="5" dirty="0">
                <a:latin typeface="Calibri"/>
                <a:cs typeface="Calibri"/>
              </a:rPr>
              <a:t>lượng màu </a:t>
            </a:r>
            <a:r>
              <a:rPr dirty="0">
                <a:latin typeface="Calibri"/>
                <a:cs typeface="Calibri"/>
              </a:rPr>
              <a:t>sắc riêng biệt tùy </a:t>
            </a:r>
            <a:r>
              <a:rPr spc="5" dirty="0">
                <a:latin typeface="Calibri"/>
                <a:cs typeface="Calibri"/>
              </a:rPr>
              <a:t>theo </a:t>
            </a:r>
            <a:r>
              <a:rPr dirty="0">
                <a:latin typeface="Calibri"/>
                <a:cs typeface="Calibri"/>
              </a:rPr>
              <a:t>phần </a:t>
            </a:r>
            <a:r>
              <a:rPr spc="5" dirty="0">
                <a:latin typeface="Calibri"/>
                <a:cs typeface="Calibri"/>
              </a:rPr>
              <a:t>cứng </a:t>
            </a:r>
            <a:r>
              <a:rPr dirty="0">
                <a:latin typeface="Calibri"/>
                <a:cs typeface="Calibri"/>
              </a:rPr>
              <a:t>hoặc  </a:t>
            </a:r>
            <a:r>
              <a:rPr spc="5" dirty="0">
                <a:latin typeface="Calibri"/>
                <a:cs typeface="Calibri"/>
              </a:rPr>
              <a:t>phần</a:t>
            </a:r>
            <a:r>
              <a:rPr spc="-35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mềm.</a:t>
            </a:r>
            <a:endParaRPr dirty="0">
              <a:latin typeface="Calibri"/>
              <a:cs typeface="Calibri"/>
            </a:endParaRPr>
          </a:p>
          <a:p>
            <a:pPr marL="369573" indent="-326493">
              <a:lnSpc>
                <a:spcPts val="235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Độ </a:t>
            </a:r>
            <a:r>
              <a:rPr dirty="0">
                <a:latin typeface="Calibri"/>
                <a:cs typeface="Calibri"/>
              </a:rPr>
              <a:t>sâu </a:t>
            </a:r>
            <a:r>
              <a:rPr spc="5" dirty="0">
                <a:latin typeface="Calibri"/>
                <a:cs typeface="Calibri"/>
              </a:rPr>
              <a:t>màu được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bởi số bit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mỗi </a:t>
            </a:r>
            <a:r>
              <a:rPr spc="-5" dirty="0">
                <a:latin typeface="Calibri"/>
                <a:cs typeface="Calibri"/>
              </a:rPr>
              <a:t>pixel </a:t>
            </a:r>
            <a:r>
              <a:rPr dirty="0">
                <a:latin typeface="Calibri"/>
                <a:cs typeface="Calibri"/>
              </a:rPr>
              <a:t>(bpp)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nó </a:t>
            </a:r>
            <a:r>
              <a:rPr spc="5" dirty="0">
                <a:latin typeface="Calibri"/>
                <a:cs typeface="Calibri"/>
              </a:rPr>
              <a:t>cũng được</a:t>
            </a:r>
            <a:r>
              <a:rPr spc="-2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gọi</a:t>
            </a:r>
          </a:p>
          <a:p>
            <a:pPr marL="369573">
              <a:lnSpc>
                <a:spcPts val="2474"/>
              </a:lnSpc>
            </a:pPr>
            <a:r>
              <a:rPr dirty="0">
                <a:latin typeface="Calibri"/>
                <a:cs typeface="Calibri"/>
              </a:rPr>
              <a:t>là </a:t>
            </a:r>
            <a:r>
              <a:rPr spc="5" dirty="0">
                <a:latin typeface="Calibri"/>
                <a:cs typeface="Calibri"/>
              </a:rPr>
              <a:t>độ </a:t>
            </a:r>
            <a:r>
              <a:rPr dirty="0">
                <a:latin typeface="Calibri"/>
                <a:cs typeface="Calibri"/>
              </a:rPr>
              <a:t>sâu</a:t>
            </a:r>
            <a:r>
              <a:rPr spc="-1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bit.</a:t>
            </a:r>
          </a:p>
          <a:p>
            <a:pPr marL="369573" indent="-326493">
              <a:lnSpc>
                <a:spcPts val="25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Độ </a:t>
            </a:r>
            <a:r>
              <a:rPr dirty="0">
                <a:latin typeface="Calibri"/>
                <a:cs typeface="Calibri"/>
              </a:rPr>
              <a:t>sâu </a:t>
            </a:r>
            <a:r>
              <a:rPr spc="5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cao hơn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</a:t>
            </a:r>
            <a:r>
              <a:rPr spc="5" dirty="0">
                <a:latin typeface="Calibri"/>
                <a:cs typeface="Calibri"/>
              </a:rPr>
              <a:t>phạm </a:t>
            </a:r>
            <a:r>
              <a:rPr dirty="0">
                <a:latin typeface="Calibri"/>
                <a:cs typeface="Calibri"/>
              </a:rPr>
              <a:t>vi cao hơn </a:t>
            </a:r>
            <a:r>
              <a:rPr spc="5" dirty="0">
                <a:latin typeface="Calibri"/>
                <a:cs typeface="Calibri"/>
              </a:rPr>
              <a:t>của màu </a:t>
            </a:r>
            <a:r>
              <a:rPr dirty="0">
                <a:latin typeface="Calibri"/>
                <a:cs typeface="Calibri"/>
              </a:rPr>
              <a:t>sắc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sử</a:t>
            </a:r>
            <a:r>
              <a:rPr spc="-17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dụng.</a:t>
            </a:r>
          </a:p>
          <a:p>
            <a:pPr marL="337831" indent="-322714">
              <a:spcBef>
                <a:spcPts val="2160"/>
              </a:spcBef>
              <a:buFont typeface="Wingdings"/>
              <a:buChar char=""/>
              <a:tabLst>
                <a:tab pos="338585" algn="l"/>
              </a:tabLst>
            </a:pPr>
            <a:r>
              <a:rPr sz="2400" b="1" spc="-5" dirty="0">
                <a:solidFill>
                  <a:srgbClr val="FFFFFF"/>
                </a:solidFill>
                <a:latin typeface="Calibri"/>
                <a:cs typeface="Calibri"/>
              </a:rPr>
              <a:t>Compression/file </a:t>
            </a:r>
            <a:r>
              <a:rPr sz="2400" b="1" spc="-11" dirty="0">
                <a:solidFill>
                  <a:srgbClr val="FFFFFF"/>
                </a:solidFill>
                <a:latin typeface="Calibri"/>
                <a:cs typeface="Calibri"/>
              </a:rPr>
              <a:t>size </a:t>
            </a:r>
            <a:r>
              <a:rPr sz="2400" spc="-5" dirty="0">
                <a:solidFill>
                  <a:srgbClr val="FFFFFF"/>
                </a:solidFill>
                <a:latin typeface="Calibri"/>
                <a:cs typeface="Calibri"/>
              </a:rPr>
              <a:t>(tỉ </a:t>
            </a:r>
            <a:r>
              <a:rPr sz="2400" dirty="0">
                <a:solidFill>
                  <a:srgbClr val="FFFFFF"/>
                </a:solidFill>
                <a:latin typeface="Calibri"/>
                <a:cs typeface="Calibri"/>
              </a:rPr>
              <a:t>lệ nén </a:t>
            </a:r>
            <a:r>
              <a:rPr sz="2400" spc="-5" dirty="0">
                <a:solidFill>
                  <a:srgbClr val="FFFFFF"/>
                </a:solidFill>
                <a:latin typeface="Calibri"/>
                <a:cs typeface="Calibri"/>
              </a:rPr>
              <a:t>file)</a:t>
            </a:r>
            <a:endParaRPr sz="2400" dirty="0">
              <a:latin typeface="Calibri"/>
              <a:cs typeface="Calibri"/>
            </a:endParaRPr>
          </a:p>
          <a:p>
            <a:pPr marL="369573" marR="168537" indent="-326493">
              <a:lnSpc>
                <a:spcPts val="2499"/>
              </a:lnSpc>
              <a:spcBef>
                <a:spcPts val="134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Nén </a:t>
            </a:r>
            <a:r>
              <a:rPr dirty="0">
                <a:latin typeface="Calibri"/>
                <a:cs typeface="Calibri"/>
              </a:rPr>
              <a:t>lưu trữ </a:t>
            </a:r>
            <a:r>
              <a:rPr spc="5" dirty="0">
                <a:latin typeface="Calibri"/>
                <a:cs typeface="Calibri"/>
              </a:rPr>
              <a:t>những </a:t>
            </a:r>
            <a:r>
              <a:rPr dirty="0">
                <a:latin typeface="Calibri"/>
                <a:cs typeface="Calibri"/>
              </a:rPr>
              <a:t>hình ảnh gốc trong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số ít các byte sử dụng </a:t>
            </a:r>
            <a:r>
              <a:rPr spc="5" dirty="0">
                <a:latin typeface="Calibri"/>
                <a:cs typeface="Calibri"/>
              </a:rPr>
              <a:t>một</a:t>
            </a:r>
            <a:r>
              <a:rPr spc="-22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thuật  toán.</a:t>
            </a:r>
          </a:p>
          <a:p>
            <a:pPr marL="369573" marR="241848" indent="-326493">
              <a:lnSpc>
                <a:spcPts val="2453"/>
              </a:lnSpc>
              <a:spcBef>
                <a:spcPts val="3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dirty="0">
                <a:latin typeface="Calibri"/>
                <a:cs typeface="Calibri"/>
              </a:rPr>
              <a:t>Hình ảnh </a:t>
            </a:r>
            <a:r>
              <a:rPr spc="-5" dirty="0">
                <a:latin typeface="Calibri"/>
                <a:cs typeface="Calibri"/>
              </a:rPr>
              <a:t>này </a:t>
            </a:r>
            <a:r>
              <a:rPr dirty="0">
                <a:latin typeface="Calibri"/>
                <a:cs typeface="Calibri"/>
              </a:rPr>
              <a:t>có thể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spc="11" dirty="0">
                <a:latin typeface="Calibri"/>
                <a:cs typeface="Calibri"/>
              </a:rPr>
              <a:t>mở </a:t>
            </a:r>
            <a:r>
              <a:rPr dirty="0">
                <a:latin typeface="Calibri"/>
                <a:cs typeface="Calibri"/>
              </a:rPr>
              <a:t>rộng </a:t>
            </a:r>
            <a:r>
              <a:rPr spc="-5" dirty="0">
                <a:latin typeface="Calibri"/>
                <a:cs typeface="Calibri"/>
              </a:rPr>
              <a:t>trở </a:t>
            </a:r>
            <a:r>
              <a:rPr dirty="0">
                <a:latin typeface="Calibri"/>
                <a:cs typeface="Calibri"/>
              </a:rPr>
              <a:t>lại kích </a:t>
            </a:r>
            <a:r>
              <a:rPr spc="5" dirty="0">
                <a:latin typeface="Calibri"/>
                <a:cs typeface="Calibri"/>
              </a:rPr>
              <a:t>thước </a:t>
            </a:r>
            <a:r>
              <a:rPr dirty="0">
                <a:latin typeface="Calibri"/>
                <a:cs typeface="Calibri"/>
              </a:rPr>
              <a:t>ban </a:t>
            </a:r>
            <a:r>
              <a:rPr spc="5" dirty="0">
                <a:latin typeface="Calibri"/>
                <a:cs typeface="Calibri"/>
              </a:rPr>
              <a:t>đầu </a:t>
            </a:r>
            <a:r>
              <a:rPr dirty="0">
                <a:latin typeface="Calibri"/>
                <a:cs typeface="Calibri"/>
              </a:rPr>
              <a:t>bằng cách</a:t>
            </a:r>
            <a:r>
              <a:rPr spc="-1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sử  dụng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thuật toán giải</a:t>
            </a:r>
            <a:r>
              <a:rPr spc="13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nén.</a:t>
            </a:r>
          </a:p>
        </p:txBody>
      </p:sp>
      <p:sp>
        <p:nvSpPr>
          <p:cNvPr id="1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610611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38071"/>
            <a:ext cx="907034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fr-FR" spc="-5" dirty="0"/>
              <a:t>LÀM VIỆC </a:t>
            </a:r>
            <a:r>
              <a:rPr lang="fr-FR" spc="-24" dirty="0"/>
              <a:t>VỚI </a:t>
            </a:r>
            <a:r>
              <a:rPr lang="fr-FR" spc="-49" dirty="0"/>
              <a:t>TRANSITIONS </a:t>
            </a:r>
            <a:r>
              <a:rPr lang="fr-FR" spc="-5" dirty="0"/>
              <a:t>CSS3</a:t>
            </a:r>
            <a:r>
              <a:rPr lang="fr-FR" spc="41" dirty="0"/>
              <a:t> </a:t>
            </a:r>
            <a:r>
              <a:rPr lang="vi-VN" dirty="0" smtClean="0"/>
              <a:t>6-6</a:t>
            </a:r>
            <a:endParaRPr lang="fr-FR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30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776097"/>
            <a:ext cx="1413932" cy="29531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5" dirty="0">
                <a:latin typeface="Calibri"/>
                <a:cs typeface="Calibri"/>
              </a:rPr>
              <a:t>Kết</a:t>
            </a:r>
            <a:r>
              <a:rPr spc="14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quả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219201" y="1139190"/>
            <a:ext cx="9042400" cy="51816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528507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38071"/>
            <a:ext cx="7445585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CSS3 ANIMATION </a:t>
            </a:r>
            <a:r>
              <a:rPr lang="vi-VN" spc="-19" dirty="0"/>
              <a:t>(HOẠT</a:t>
            </a:r>
            <a:r>
              <a:rPr lang="vi-VN" spc="-84" dirty="0"/>
              <a:t> </a:t>
            </a:r>
            <a:r>
              <a:rPr lang="vi-VN" spc="-11" dirty="0"/>
              <a:t>ẢNH)</a:t>
            </a:r>
          </a:p>
        </p:txBody>
      </p:sp>
      <p:sp>
        <p:nvSpPr>
          <p:cNvPr id="26" name="object 2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31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897130" y="1524762"/>
            <a:ext cx="9834877" cy="459105"/>
          </a:xfrm>
          <a:custGeom>
            <a:avLst/>
            <a:gdLst/>
            <a:ahLst/>
            <a:cxnLst/>
            <a:rect l="l" t="t" r="r" b="b"/>
            <a:pathLst>
              <a:path w="7376159" h="459105">
                <a:moveTo>
                  <a:pt x="7330312" y="0"/>
                </a:moveTo>
                <a:lnTo>
                  <a:pt x="45872" y="0"/>
                </a:lnTo>
                <a:lnTo>
                  <a:pt x="28016" y="3609"/>
                </a:lnTo>
                <a:lnTo>
                  <a:pt x="13435" y="13446"/>
                </a:lnTo>
                <a:lnTo>
                  <a:pt x="3604" y="28021"/>
                </a:lnTo>
                <a:lnTo>
                  <a:pt x="0" y="45847"/>
                </a:lnTo>
                <a:lnTo>
                  <a:pt x="0" y="412876"/>
                </a:lnTo>
                <a:lnTo>
                  <a:pt x="3604" y="430702"/>
                </a:lnTo>
                <a:lnTo>
                  <a:pt x="13435" y="445277"/>
                </a:lnTo>
                <a:lnTo>
                  <a:pt x="28016" y="455114"/>
                </a:lnTo>
                <a:lnTo>
                  <a:pt x="45872" y="458724"/>
                </a:lnTo>
                <a:lnTo>
                  <a:pt x="7330312" y="458724"/>
                </a:lnTo>
                <a:lnTo>
                  <a:pt x="7348138" y="455114"/>
                </a:lnTo>
                <a:lnTo>
                  <a:pt x="7362713" y="445277"/>
                </a:lnTo>
                <a:lnTo>
                  <a:pt x="7372550" y="430702"/>
                </a:lnTo>
                <a:lnTo>
                  <a:pt x="7376159" y="412876"/>
                </a:lnTo>
                <a:lnTo>
                  <a:pt x="7376159" y="45847"/>
                </a:lnTo>
                <a:lnTo>
                  <a:pt x="7372550" y="28021"/>
                </a:lnTo>
                <a:lnTo>
                  <a:pt x="7362713" y="13446"/>
                </a:lnTo>
                <a:lnTo>
                  <a:pt x="7348138" y="3609"/>
                </a:lnTo>
                <a:lnTo>
                  <a:pt x="7330312" y="0"/>
                </a:lnTo>
                <a:close/>
              </a:path>
            </a:pathLst>
          </a:custGeom>
          <a:solidFill>
            <a:srgbClr val="6F2F9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97130" y="1524762"/>
            <a:ext cx="9834877" cy="459105"/>
          </a:xfrm>
          <a:custGeom>
            <a:avLst/>
            <a:gdLst/>
            <a:ahLst/>
            <a:cxnLst/>
            <a:rect l="l" t="t" r="r" b="b"/>
            <a:pathLst>
              <a:path w="7376159" h="459105">
                <a:moveTo>
                  <a:pt x="0" y="45847"/>
                </a:moveTo>
                <a:lnTo>
                  <a:pt x="3604" y="28021"/>
                </a:lnTo>
                <a:lnTo>
                  <a:pt x="13435" y="13446"/>
                </a:lnTo>
                <a:lnTo>
                  <a:pt x="28016" y="3609"/>
                </a:lnTo>
                <a:lnTo>
                  <a:pt x="45872" y="0"/>
                </a:lnTo>
                <a:lnTo>
                  <a:pt x="7330312" y="0"/>
                </a:lnTo>
                <a:lnTo>
                  <a:pt x="7348138" y="3609"/>
                </a:lnTo>
                <a:lnTo>
                  <a:pt x="7362713" y="13446"/>
                </a:lnTo>
                <a:lnTo>
                  <a:pt x="7372550" y="28021"/>
                </a:lnTo>
                <a:lnTo>
                  <a:pt x="7376159" y="45847"/>
                </a:lnTo>
                <a:lnTo>
                  <a:pt x="7376159" y="412876"/>
                </a:lnTo>
                <a:lnTo>
                  <a:pt x="7372550" y="430702"/>
                </a:lnTo>
                <a:lnTo>
                  <a:pt x="7362713" y="445277"/>
                </a:lnTo>
                <a:lnTo>
                  <a:pt x="7348138" y="455114"/>
                </a:lnTo>
                <a:lnTo>
                  <a:pt x="7330312" y="458724"/>
                </a:lnTo>
                <a:lnTo>
                  <a:pt x="45872" y="458724"/>
                </a:lnTo>
                <a:lnTo>
                  <a:pt x="28016" y="455114"/>
                </a:lnTo>
                <a:lnTo>
                  <a:pt x="13435" y="445277"/>
                </a:lnTo>
                <a:lnTo>
                  <a:pt x="3604" y="430702"/>
                </a:lnTo>
                <a:lnTo>
                  <a:pt x="0" y="412876"/>
                </a:lnTo>
                <a:lnTo>
                  <a:pt x="0" y="45847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880616" y="1983486"/>
            <a:ext cx="858519" cy="400050"/>
          </a:xfrm>
          <a:custGeom>
            <a:avLst/>
            <a:gdLst/>
            <a:ahLst/>
            <a:cxnLst/>
            <a:rect l="l" t="t" r="r" b="b"/>
            <a:pathLst>
              <a:path w="643889" h="400050">
                <a:moveTo>
                  <a:pt x="0" y="0"/>
                </a:moveTo>
                <a:lnTo>
                  <a:pt x="0" y="399796"/>
                </a:lnTo>
                <a:lnTo>
                  <a:pt x="643508" y="399796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740153" y="2145031"/>
            <a:ext cx="8558954" cy="477519"/>
          </a:xfrm>
          <a:custGeom>
            <a:avLst/>
            <a:gdLst/>
            <a:ahLst/>
            <a:cxnLst/>
            <a:rect l="l" t="t" r="r" b="b"/>
            <a:pathLst>
              <a:path w="6419215" h="477519">
                <a:moveTo>
                  <a:pt x="6371336" y="0"/>
                </a:moveTo>
                <a:lnTo>
                  <a:pt x="47752" y="0"/>
                </a:lnTo>
                <a:lnTo>
                  <a:pt x="29146" y="3746"/>
                </a:lnTo>
                <a:lnTo>
                  <a:pt x="13969" y="13970"/>
                </a:lnTo>
                <a:lnTo>
                  <a:pt x="3746" y="29146"/>
                </a:lnTo>
                <a:lnTo>
                  <a:pt x="0" y="47752"/>
                </a:lnTo>
                <a:lnTo>
                  <a:pt x="0" y="429260"/>
                </a:lnTo>
                <a:lnTo>
                  <a:pt x="3746" y="447865"/>
                </a:lnTo>
                <a:lnTo>
                  <a:pt x="13970" y="463041"/>
                </a:lnTo>
                <a:lnTo>
                  <a:pt x="29146" y="473265"/>
                </a:lnTo>
                <a:lnTo>
                  <a:pt x="47752" y="477012"/>
                </a:lnTo>
                <a:lnTo>
                  <a:pt x="6371336" y="477012"/>
                </a:lnTo>
                <a:lnTo>
                  <a:pt x="6389941" y="473265"/>
                </a:lnTo>
                <a:lnTo>
                  <a:pt x="6405118" y="463041"/>
                </a:lnTo>
                <a:lnTo>
                  <a:pt x="6415341" y="447865"/>
                </a:lnTo>
                <a:lnTo>
                  <a:pt x="6419088" y="429260"/>
                </a:lnTo>
                <a:lnTo>
                  <a:pt x="6419088" y="47752"/>
                </a:lnTo>
                <a:lnTo>
                  <a:pt x="6415341" y="29146"/>
                </a:lnTo>
                <a:lnTo>
                  <a:pt x="6405118" y="13970"/>
                </a:lnTo>
                <a:lnTo>
                  <a:pt x="6389941" y="3746"/>
                </a:lnTo>
                <a:lnTo>
                  <a:pt x="6371336" y="0"/>
                </a:lnTo>
                <a:close/>
              </a:path>
            </a:pathLst>
          </a:custGeom>
          <a:solidFill>
            <a:srgbClr val="CCC1DA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40153" y="2145031"/>
            <a:ext cx="8558954" cy="477519"/>
          </a:xfrm>
          <a:custGeom>
            <a:avLst/>
            <a:gdLst/>
            <a:ahLst/>
            <a:cxnLst/>
            <a:rect l="l" t="t" r="r" b="b"/>
            <a:pathLst>
              <a:path w="6419215" h="477519">
                <a:moveTo>
                  <a:pt x="0" y="47752"/>
                </a:moveTo>
                <a:lnTo>
                  <a:pt x="3746" y="29146"/>
                </a:lnTo>
                <a:lnTo>
                  <a:pt x="13969" y="13970"/>
                </a:lnTo>
                <a:lnTo>
                  <a:pt x="29146" y="3746"/>
                </a:lnTo>
                <a:lnTo>
                  <a:pt x="47752" y="0"/>
                </a:lnTo>
                <a:lnTo>
                  <a:pt x="6371336" y="0"/>
                </a:lnTo>
                <a:lnTo>
                  <a:pt x="6389941" y="3746"/>
                </a:lnTo>
                <a:lnTo>
                  <a:pt x="6405118" y="13970"/>
                </a:lnTo>
                <a:lnTo>
                  <a:pt x="6415341" y="29146"/>
                </a:lnTo>
                <a:lnTo>
                  <a:pt x="6419088" y="47752"/>
                </a:lnTo>
                <a:lnTo>
                  <a:pt x="6419088" y="429260"/>
                </a:lnTo>
                <a:lnTo>
                  <a:pt x="6415341" y="447865"/>
                </a:lnTo>
                <a:lnTo>
                  <a:pt x="6405118" y="463041"/>
                </a:lnTo>
                <a:lnTo>
                  <a:pt x="6389941" y="473265"/>
                </a:lnTo>
                <a:lnTo>
                  <a:pt x="6371336" y="477012"/>
                </a:lnTo>
                <a:lnTo>
                  <a:pt x="47752" y="477012"/>
                </a:lnTo>
                <a:lnTo>
                  <a:pt x="29146" y="473265"/>
                </a:lnTo>
                <a:lnTo>
                  <a:pt x="13970" y="463041"/>
                </a:lnTo>
                <a:lnTo>
                  <a:pt x="3746" y="447865"/>
                </a:lnTo>
                <a:lnTo>
                  <a:pt x="0" y="429260"/>
                </a:lnTo>
                <a:lnTo>
                  <a:pt x="0" y="47752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880616" y="1983485"/>
            <a:ext cx="858519" cy="1021716"/>
          </a:xfrm>
          <a:custGeom>
            <a:avLst/>
            <a:gdLst/>
            <a:ahLst/>
            <a:cxnLst/>
            <a:rect l="l" t="t" r="r" b="b"/>
            <a:pathLst>
              <a:path w="643889" h="1021714">
                <a:moveTo>
                  <a:pt x="0" y="0"/>
                </a:moveTo>
                <a:lnTo>
                  <a:pt x="0" y="1021334"/>
                </a:lnTo>
                <a:lnTo>
                  <a:pt x="643508" y="1021334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740153" y="2756152"/>
            <a:ext cx="8583506" cy="735337"/>
          </a:xfrm>
          <a:custGeom>
            <a:avLst/>
            <a:gdLst/>
            <a:ahLst/>
            <a:cxnLst/>
            <a:rect l="l" t="t" r="r" b="b"/>
            <a:pathLst>
              <a:path w="6437630" h="498475">
                <a:moveTo>
                  <a:pt x="6387592" y="0"/>
                </a:moveTo>
                <a:lnTo>
                  <a:pt x="49784" y="0"/>
                </a:lnTo>
                <a:lnTo>
                  <a:pt x="30432" y="3921"/>
                </a:lnTo>
                <a:lnTo>
                  <a:pt x="14605" y="14604"/>
                </a:lnTo>
                <a:lnTo>
                  <a:pt x="3921" y="30432"/>
                </a:lnTo>
                <a:lnTo>
                  <a:pt x="0" y="49784"/>
                </a:lnTo>
                <a:lnTo>
                  <a:pt x="0" y="448563"/>
                </a:lnTo>
                <a:lnTo>
                  <a:pt x="3921" y="467915"/>
                </a:lnTo>
                <a:lnTo>
                  <a:pt x="14605" y="483743"/>
                </a:lnTo>
                <a:lnTo>
                  <a:pt x="30432" y="494426"/>
                </a:lnTo>
                <a:lnTo>
                  <a:pt x="49784" y="498348"/>
                </a:lnTo>
                <a:lnTo>
                  <a:pt x="6387592" y="498348"/>
                </a:lnTo>
                <a:lnTo>
                  <a:pt x="6406943" y="494426"/>
                </a:lnTo>
                <a:lnTo>
                  <a:pt x="6422770" y="483743"/>
                </a:lnTo>
                <a:lnTo>
                  <a:pt x="6433454" y="467915"/>
                </a:lnTo>
                <a:lnTo>
                  <a:pt x="6437376" y="448563"/>
                </a:lnTo>
                <a:lnTo>
                  <a:pt x="6437376" y="49784"/>
                </a:lnTo>
                <a:lnTo>
                  <a:pt x="6433454" y="30432"/>
                </a:lnTo>
                <a:lnTo>
                  <a:pt x="6422771" y="14604"/>
                </a:lnTo>
                <a:lnTo>
                  <a:pt x="6406943" y="3921"/>
                </a:lnTo>
                <a:lnTo>
                  <a:pt x="6387592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740153" y="2756153"/>
            <a:ext cx="8583506" cy="735336"/>
          </a:xfrm>
          <a:custGeom>
            <a:avLst/>
            <a:gdLst/>
            <a:ahLst/>
            <a:cxnLst/>
            <a:rect l="l" t="t" r="r" b="b"/>
            <a:pathLst>
              <a:path w="6437630" h="498475">
                <a:moveTo>
                  <a:pt x="0" y="49784"/>
                </a:moveTo>
                <a:lnTo>
                  <a:pt x="3921" y="30432"/>
                </a:lnTo>
                <a:lnTo>
                  <a:pt x="14605" y="14604"/>
                </a:lnTo>
                <a:lnTo>
                  <a:pt x="30432" y="3921"/>
                </a:lnTo>
                <a:lnTo>
                  <a:pt x="49784" y="0"/>
                </a:lnTo>
                <a:lnTo>
                  <a:pt x="6387592" y="0"/>
                </a:lnTo>
                <a:lnTo>
                  <a:pt x="6406943" y="3921"/>
                </a:lnTo>
                <a:lnTo>
                  <a:pt x="6422771" y="14604"/>
                </a:lnTo>
                <a:lnTo>
                  <a:pt x="6433454" y="30432"/>
                </a:lnTo>
                <a:lnTo>
                  <a:pt x="6437376" y="49784"/>
                </a:lnTo>
                <a:lnTo>
                  <a:pt x="6437376" y="448563"/>
                </a:lnTo>
                <a:lnTo>
                  <a:pt x="6433454" y="467915"/>
                </a:lnTo>
                <a:lnTo>
                  <a:pt x="6422770" y="483743"/>
                </a:lnTo>
                <a:lnTo>
                  <a:pt x="6406943" y="494426"/>
                </a:lnTo>
                <a:lnTo>
                  <a:pt x="6387592" y="498348"/>
                </a:lnTo>
                <a:lnTo>
                  <a:pt x="49784" y="498348"/>
                </a:lnTo>
                <a:lnTo>
                  <a:pt x="30432" y="494426"/>
                </a:lnTo>
                <a:lnTo>
                  <a:pt x="14605" y="483743"/>
                </a:lnTo>
                <a:lnTo>
                  <a:pt x="3921" y="467915"/>
                </a:lnTo>
                <a:lnTo>
                  <a:pt x="0" y="448563"/>
                </a:lnTo>
                <a:lnTo>
                  <a:pt x="0" y="49784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882224" y="879858"/>
            <a:ext cx="10242312" cy="2611632"/>
          </a:xfrm>
          <a:prstGeom prst="rect">
            <a:avLst/>
          </a:prstGeom>
        </p:spPr>
        <p:txBody>
          <a:bodyPr vert="horz" wrap="square" lIns="0" tIns="43834" rIns="0" bIns="0" rtlCol="0">
            <a:spAutoFit/>
          </a:bodyPr>
          <a:lstStyle/>
          <a:p>
            <a:pPr marL="341610" marR="53660" indent="-326493">
              <a:lnSpc>
                <a:spcPts val="2499"/>
              </a:lnSpc>
              <a:spcBef>
                <a:spcPts val="34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Animations CSS3 có thể </a:t>
            </a:r>
            <a:r>
              <a:rPr spc="-5" dirty="0">
                <a:latin typeface="Calibri"/>
                <a:cs typeface="Calibri"/>
              </a:rPr>
              <a:t>tạo </a:t>
            </a:r>
            <a:r>
              <a:rPr dirty="0">
                <a:latin typeface="Calibri"/>
                <a:cs typeface="Calibri"/>
              </a:rPr>
              <a:t>hoạt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transition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kiểu CSS cấu hình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spc="-5" dirty="0">
                <a:latin typeface="Calibri"/>
                <a:cs typeface="Calibri"/>
              </a:rPr>
              <a:t>cái  </a:t>
            </a:r>
            <a:r>
              <a:rPr dirty="0">
                <a:latin typeface="Calibri"/>
                <a:cs typeface="Calibri"/>
              </a:rPr>
              <a:t>khác.</a:t>
            </a:r>
          </a:p>
          <a:p>
            <a:pPr>
              <a:spcBef>
                <a:spcPts val="19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269056"/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Hai thành phần của animations như</a:t>
            </a:r>
            <a:r>
              <a:rPr sz="1900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sau:</a:t>
            </a:r>
            <a:endParaRPr sz="1900" dirty="0">
              <a:latin typeface="Arial"/>
              <a:cs typeface="Arial"/>
            </a:endParaRPr>
          </a:p>
          <a:p>
            <a:pPr>
              <a:spcBef>
                <a:spcPts val="5"/>
              </a:spcBef>
            </a:pPr>
            <a:endParaRPr sz="3000" dirty="0">
              <a:latin typeface="Times New Roman"/>
              <a:cs typeface="Times New Roman"/>
            </a:endParaRPr>
          </a:p>
          <a:p>
            <a:pPr marL="1913617"/>
            <a:r>
              <a:rPr sz="1900" spc="-5" dirty="0">
                <a:latin typeface="Calibri"/>
                <a:cs typeface="Calibri"/>
              </a:rPr>
              <a:t>Một kiểu animation mô </a:t>
            </a:r>
            <a:r>
              <a:rPr sz="1900" spc="-19" dirty="0">
                <a:latin typeface="Calibri"/>
                <a:cs typeface="Calibri"/>
              </a:rPr>
              <a:t>tả </a:t>
            </a:r>
            <a:r>
              <a:rPr sz="1900" spc="-11" dirty="0">
                <a:latin typeface="Calibri"/>
                <a:cs typeface="Calibri"/>
              </a:rPr>
              <a:t>hoạt</a:t>
            </a:r>
            <a:r>
              <a:rPr sz="1900" dirty="0">
                <a:latin typeface="Calibri"/>
                <a:cs typeface="Calibri"/>
              </a:rPr>
              <a:t> </a:t>
            </a:r>
            <a:r>
              <a:rPr sz="1900" spc="-5">
                <a:latin typeface="Calibri"/>
                <a:cs typeface="Calibri"/>
              </a:rPr>
              <a:t>ảnh</a:t>
            </a:r>
            <a:r>
              <a:rPr sz="1900" spc="-5" smtClean="0">
                <a:latin typeface="Calibri"/>
                <a:cs typeface="Calibri"/>
              </a:rPr>
              <a:t>.</a:t>
            </a:r>
            <a:endParaRPr lang="en-US" sz="1900" dirty="0">
              <a:latin typeface="Calibri"/>
              <a:cs typeface="Calibri"/>
            </a:endParaRPr>
          </a:p>
          <a:p>
            <a:pPr marL="1913617"/>
            <a:endParaRPr sz="2400" dirty="0">
              <a:latin typeface="Times New Roman"/>
              <a:cs typeface="Times New Roman"/>
            </a:endParaRPr>
          </a:p>
          <a:p>
            <a:pPr marL="1914371" marR="6047">
              <a:lnSpc>
                <a:spcPts val="2084"/>
              </a:lnSpc>
            </a:pPr>
            <a:r>
              <a:rPr sz="1900" spc="-5" dirty="0">
                <a:latin typeface="Calibri"/>
                <a:cs typeface="Calibri"/>
              </a:rPr>
              <a:t>Một </a:t>
            </a:r>
            <a:r>
              <a:rPr sz="1900" spc="-11" dirty="0">
                <a:latin typeface="Calibri"/>
                <a:cs typeface="Calibri"/>
              </a:rPr>
              <a:t>tập hợp </a:t>
            </a:r>
            <a:r>
              <a:rPr sz="1900" spc="-19" dirty="0">
                <a:latin typeface="Calibri"/>
                <a:cs typeface="Calibri"/>
              </a:rPr>
              <a:t>các </a:t>
            </a:r>
            <a:r>
              <a:rPr sz="1900" spc="-11" dirty="0">
                <a:latin typeface="Calibri"/>
                <a:cs typeface="Calibri"/>
              </a:rPr>
              <a:t>khung </a:t>
            </a:r>
            <a:r>
              <a:rPr sz="1900" spc="-5" dirty="0">
                <a:latin typeface="Calibri"/>
                <a:cs typeface="Calibri"/>
              </a:rPr>
              <a:t>hình mà </a:t>
            </a:r>
            <a:r>
              <a:rPr sz="1900" spc="-19" dirty="0">
                <a:latin typeface="Calibri"/>
                <a:cs typeface="Calibri"/>
              </a:rPr>
              <a:t>xác </a:t>
            </a:r>
            <a:r>
              <a:rPr sz="1900" spc="-5" dirty="0">
                <a:latin typeface="Calibri"/>
                <a:cs typeface="Calibri"/>
              </a:rPr>
              <a:t>định </a:t>
            </a:r>
            <a:r>
              <a:rPr sz="1900" spc="-11" dirty="0">
                <a:latin typeface="Calibri"/>
                <a:cs typeface="Calibri"/>
              </a:rPr>
              <a:t>các </a:t>
            </a:r>
            <a:r>
              <a:rPr sz="1900" spc="-19" dirty="0">
                <a:latin typeface="Calibri"/>
                <a:cs typeface="Calibri"/>
              </a:rPr>
              <a:t>trạng </a:t>
            </a:r>
            <a:r>
              <a:rPr sz="1900" spc="-5" dirty="0">
                <a:latin typeface="Calibri"/>
                <a:cs typeface="Calibri"/>
              </a:rPr>
              <a:t>thái điểm </a:t>
            </a:r>
            <a:r>
              <a:rPr sz="1900" spc="-11" dirty="0">
                <a:latin typeface="Calibri"/>
                <a:cs typeface="Calibri"/>
              </a:rPr>
              <a:t>bắt đầu </a:t>
            </a:r>
            <a:r>
              <a:rPr sz="1900" spc="-19" dirty="0">
                <a:latin typeface="Calibri"/>
                <a:cs typeface="Calibri"/>
              </a:rPr>
              <a:t>và </a:t>
            </a:r>
            <a:r>
              <a:rPr sz="1900" spc="-35" dirty="0">
                <a:latin typeface="Calibri"/>
                <a:cs typeface="Calibri"/>
              </a:rPr>
              <a:t>kết  </a:t>
            </a:r>
            <a:r>
              <a:rPr sz="1900" spc="-5" dirty="0">
                <a:latin typeface="Calibri"/>
                <a:cs typeface="Calibri"/>
              </a:rPr>
              <a:t>thúc của style </a:t>
            </a:r>
            <a:r>
              <a:rPr sz="1900" spc="-11" dirty="0">
                <a:latin typeface="Calibri"/>
                <a:cs typeface="Calibri"/>
              </a:rPr>
              <a:t>CSS hoạt </a:t>
            </a:r>
            <a:r>
              <a:rPr sz="1900" spc="-5" dirty="0">
                <a:latin typeface="Calibri"/>
                <a:cs typeface="Calibri"/>
              </a:rPr>
              <a:t>ảnh </a:t>
            </a:r>
            <a:r>
              <a:rPr sz="1900" spc="-19" dirty="0">
                <a:latin typeface="Calibri"/>
                <a:cs typeface="Calibri"/>
              </a:rPr>
              <a:t>và </a:t>
            </a:r>
            <a:r>
              <a:rPr sz="1900" spc="-11" dirty="0">
                <a:latin typeface="Calibri"/>
                <a:cs typeface="Calibri"/>
              </a:rPr>
              <a:t>các </a:t>
            </a:r>
            <a:r>
              <a:rPr sz="1900" spc="-5" dirty="0">
                <a:latin typeface="Calibri"/>
                <a:cs typeface="Calibri"/>
              </a:rPr>
              <a:t>điểm trung gian </a:t>
            </a:r>
            <a:r>
              <a:rPr sz="1900" spc="-11" dirty="0">
                <a:latin typeface="Calibri"/>
                <a:cs typeface="Calibri"/>
              </a:rPr>
              <a:t>có </a:t>
            </a:r>
            <a:r>
              <a:rPr sz="1900" spc="-5" dirty="0">
                <a:latin typeface="Calibri"/>
                <a:cs typeface="Calibri"/>
              </a:rPr>
              <a:t>thể </a:t>
            </a:r>
            <a:r>
              <a:rPr sz="1900" spc="-11" dirty="0">
                <a:latin typeface="Calibri"/>
                <a:cs typeface="Calibri"/>
              </a:rPr>
              <a:t>trên </a:t>
            </a:r>
            <a:r>
              <a:rPr sz="1900" spc="-5" dirty="0">
                <a:latin typeface="Calibri"/>
                <a:cs typeface="Calibri"/>
              </a:rPr>
              <a:t>đường</a:t>
            </a:r>
            <a:r>
              <a:rPr sz="1900" spc="149" dirty="0">
                <a:latin typeface="Calibri"/>
                <a:cs typeface="Calibri"/>
              </a:rPr>
              <a:t> </a:t>
            </a:r>
            <a:r>
              <a:rPr sz="1900" spc="-5" dirty="0">
                <a:latin typeface="Calibri"/>
                <a:cs typeface="Calibri"/>
              </a:rPr>
              <a:t>đi.</a:t>
            </a:r>
            <a:endParaRPr sz="1900" dirty="0">
              <a:latin typeface="Calibri"/>
              <a:cs typeface="Calibri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99160" y="3677413"/>
            <a:ext cx="9509760" cy="463551"/>
          </a:xfrm>
          <a:custGeom>
            <a:avLst/>
            <a:gdLst/>
            <a:ahLst/>
            <a:cxnLst/>
            <a:rect l="l" t="t" r="r" b="b"/>
            <a:pathLst>
              <a:path w="7132320" h="463550">
                <a:moveTo>
                  <a:pt x="7085964" y="0"/>
                </a:moveTo>
                <a:lnTo>
                  <a:pt x="46329" y="0"/>
                </a:lnTo>
                <a:lnTo>
                  <a:pt x="28294" y="3635"/>
                </a:lnTo>
                <a:lnTo>
                  <a:pt x="13568" y="13557"/>
                </a:lnTo>
                <a:lnTo>
                  <a:pt x="3640" y="28289"/>
                </a:lnTo>
                <a:lnTo>
                  <a:pt x="0" y="46355"/>
                </a:lnTo>
                <a:lnTo>
                  <a:pt x="0" y="416940"/>
                </a:lnTo>
                <a:lnTo>
                  <a:pt x="3640" y="435006"/>
                </a:lnTo>
                <a:lnTo>
                  <a:pt x="13568" y="449738"/>
                </a:lnTo>
                <a:lnTo>
                  <a:pt x="28294" y="459660"/>
                </a:lnTo>
                <a:lnTo>
                  <a:pt x="46329" y="463295"/>
                </a:lnTo>
                <a:lnTo>
                  <a:pt x="7085964" y="463295"/>
                </a:lnTo>
                <a:lnTo>
                  <a:pt x="7104030" y="459660"/>
                </a:lnTo>
                <a:lnTo>
                  <a:pt x="7118762" y="449738"/>
                </a:lnTo>
                <a:lnTo>
                  <a:pt x="7128684" y="435006"/>
                </a:lnTo>
                <a:lnTo>
                  <a:pt x="7132320" y="416940"/>
                </a:lnTo>
                <a:lnTo>
                  <a:pt x="7132320" y="46355"/>
                </a:lnTo>
                <a:lnTo>
                  <a:pt x="7128684" y="28289"/>
                </a:lnTo>
                <a:lnTo>
                  <a:pt x="7118762" y="13557"/>
                </a:lnTo>
                <a:lnTo>
                  <a:pt x="7104030" y="3635"/>
                </a:lnTo>
                <a:lnTo>
                  <a:pt x="7085964" y="0"/>
                </a:lnTo>
                <a:close/>
              </a:path>
            </a:pathLst>
          </a:custGeom>
          <a:solidFill>
            <a:srgbClr val="6F2F9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99160" y="3662300"/>
            <a:ext cx="9509760" cy="490094"/>
          </a:xfrm>
          <a:custGeom>
            <a:avLst/>
            <a:gdLst/>
            <a:ahLst/>
            <a:cxnLst/>
            <a:rect l="l" t="t" r="r" b="b"/>
            <a:pathLst>
              <a:path w="7132320" h="463550">
                <a:moveTo>
                  <a:pt x="0" y="46355"/>
                </a:moveTo>
                <a:lnTo>
                  <a:pt x="3640" y="28289"/>
                </a:lnTo>
                <a:lnTo>
                  <a:pt x="13568" y="13557"/>
                </a:lnTo>
                <a:lnTo>
                  <a:pt x="28294" y="3635"/>
                </a:lnTo>
                <a:lnTo>
                  <a:pt x="46329" y="0"/>
                </a:lnTo>
                <a:lnTo>
                  <a:pt x="7085964" y="0"/>
                </a:lnTo>
                <a:lnTo>
                  <a:pt x="7104030" y="3635"/>
                </a:lnTo>
                <a:lnTo>
                  <a:pt x="7118762" y="13557"/>
                </a:lnTo>
                <a:lnTo>
                  <a:pt x="7128684" y="28289"/>
                </a:lnTo>
                <a:lnTo>
                  <a:pt x="7132320" y="46355"/>
                </a:lnTo>
                <a:lnTo>
                  <a:pt x="7132320" y="416940"/>
                </a:lnTo>
                <a:lnTo>
                  <a:pt x="7128684" y="435006"/>
                </a:lnTo>
                <a:lnTo>
                  <a:pt x="7118762" y="449738"/>
                </a:lnTo>
                <a:lnTo>
                  <a:pt x="7104030" y="459660"/>
                </a:lnTo>
                <a:lnTo>
                  <a:pt x="7085964" y="463295"/>
                </a:lnTo>
                <a:lnTo>
                  <a:pt x="46329" y="463295"/>
                </a:lnTo>
                <a:lnTo>
                  <a:pt x="28294" y="459660"/>
                </a:lnTo>
                <a:lnTo>
                  <a:pt x="13568" y="449738"/>
                </a:lnTo>
                <a:lnTo>
                  <a:pt x="3640" y="435006"/>
                </a:lnTo>
                <a:lnTo>
                  <a:pt x="0" y="416940"/>
                </a:lnTo>
                <a:lnTo>
                  <a:pt x="0" y="4635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850138" y="4197860"/>
            <a:ext cx="825500" cy="441960"/>
          </a:xfrm>
          <a:custGeom>
            <a:avLst/>
            <a:gdLst/>
            <a:ahLst/>
            <a:cxnLst/>
            <a:rect l="l" t="t" r="r" b="b"/>
            <a:pathLst>
              <a:path w="619125" h="441960">
                <a:moveTo>
                  <a:pt x="0" y="0"/>
                </a:moveTo>
                <a:lnTo>
                  <a:pt x="0" y="441833"/>
                </a:lnTo>
                <a:lnTo>
                  <a:pt x="618616" y="441833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675129" y="4260342"/>
            <a:ext cx="8624146" cy="483235"/>
          </a:xfrm>
          <a:custGeom>
            <a:avLst/>
            <a:gdLst/>
            <a:ahLst/>
            <a:cxnLst/>
            <a:rect l="l" t="t" r="r" b="b"/>
            <a:pathLst>
              <a:path w="6468109" h="483235">
                <a:moveTo>
                  <a:pt x="6419596" y="0"/>
                </a:moveTo>
                <a:lnTo>
                  <a:pt x="48260" y="0"/>
                </a:lnTo>
                <a:lnTo>
                  <a:pt x="29467" y="3790"/>
                </a:lnTo>
                <a:lnTo>
                  <a:pt x="14128" y="14128"/>
                </a:lnTo>
                <a:lnTo>
                  <a:pt x="3790" y="29467"/>
                </a:lnTo>
                <a:lnTo>
                  <a:pt x="0" y="48260"/>
                </a:lnTo>
                <a:lnTo>
                  <a:pt x="0" y="434848"/>
                </a:lnTo>
                <a:lnTo>
                  <a:pt x="3790" y="453640"/>
                </a:lnTo>
                <a:lnTo>
                  <a:pt x="14128" y="468979"/>
                </a:lnTo>
                <a:lnTo>
                  <a:pt x="29467" y="479317"/>
                </a:lnTo>
                <a:lnTo>
                  <a:pt x="48260" y="483108"/>
                </a:lnTo>
                <a:lnTo>
                  <a:pt x="6419596" y="483108"/>
                </a:lnTo>
                <a:lnTo>
                  <a:pt x="6438388" y="479317"/>
                </a:lnTo>
                <a:lnTo>
                  <a:pt x="6453727" y="468979"/>
                </a:lnTo>
                <a:lnTo>
                  <a:pt x="6464065" y="453640"/>
                </a:lnTo>
                <a:lnTo>
                  <a:pt x="6467856" y="434848"/>
                </a:lnTo>
                <a:lnTo>
                  <a:pt x="6467856" y="48260"/>
                </a:lnTo>
                <a:lnTo>
                  <a:pt x="6464065" y="29467"/>
                </a:lnTo>
                <a:lnTo>
                  <a:pt x="6453727" y="14128"/>
                </a:lnTo>
                <a:lnTo>
                  <a:pt x="6438388" y="3790"/>
                </a:lnTo>
                <a:lnTo>
                  <a:pt x="6419596" y="0"/>
                </a:lnTo>
                <a:close/>
              </a:path>
            </a:pathLst>
          </a:custGeom>
          <a:solidFill>
            <a:srgbClr val="CCC1DA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675129" y="4271772"/>
            <a:ext cx="8624146" cy="483235"/>
          </a:xfrm>
          <a:custGeom>
            <a:avLst/>
            <a:gdLst/>
            <a:ahLst/>
            <a:cxnLst/>
            <a:rect l="l" t="t" r="r" b="b"/>
            <a:pathLst>
              <a:path w="6468109" h="483235">
                <a:moveTo>
                  <a:pt x="0" y="48260"/>
                </a:moveTo>
                <a:lnTo>
                  <a:pt x="3790" y="29467"/>
                </a:lnTo>
                <a:lnTo>
                  <a:pt x="14128" y="14128"/>
                </a:lnTo>
                <a:lnTo>
                  <a:pt x="29467" y="3790"/>
                </a:lnTo>
                <a:lnTo>
                  <a:pt x="48260" y="0"/>
                </a:lnTo>
                <a:lnTo>
                  <a:pt x="6419596" y="0"/>
                </a:lnTo>
                <a:lnTo>
                  <a:pt x="6438388" y="3790"/>
                </a:lnTo>
                <a:lnTo>
                  <a:pt x="6453727" y="14128"/>
                </a:lnTo>
                <a:lnTo>
                  <a:pt x="6464065" y="29467"/>
                </a:lnTo>
                <a:lnTo>
                  <a:pt x="6467856" y="48260"/>
                </a:lnTo>
                <a:lnTo>
                  <a:pt x="6467856" y="434848"/>
                </a:lnTo>
                <a:lnTo>
                  <a:pt x="6464065" y="453640"/>
                </a:lnTo>
                <a:lnTo>
                  <a:pt x="6453727" y="468979"/>
                </a:lnTo>
                <a:lnTo>
                  <a:pt x="6438388" y="479317"/>
                </a:lnTo>
                <a:lnTo>
                  <a:pt x="6419596" y="483108"/>
                </a:lnTo>
                <a:lnTo>
                  <a:pt x="48260" y="483108"/>
                </a:lnTo>
                <a:lnTo>
                  <a:pt x="29467" y="479317"/>
                </a:lnTo>
                <a:lnTo>
                  <a:pt x="14128" y="468979"/>
                </a:lnTo>
                <a:lnTo>
                  <a:pt x="3790" y="453640"/>
                </a:lnTo>
                <a:lnTo>
                  <a:pt x="0" y="434848"/>
                </a:lnTo>
                <a:lnTo>
                  <a:pt x="0" y="48260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850138" y="4197857"/>
            <a:ext cx="825500" cy="1068071"/>
          </a:xfrm>
          <a:custGeom>
            <a:avLst/>
            <a:gdLst/>
            <a:ahLst/>
            <a:cxnLst/>
            <a:rect l="l" t="t" r="r" b="b"/>
            <a:pathLst>
              <a:path w="619125" h="1068070">
                <a:moveTo>
                  <a:pt x="0" y="0"/>
                </a:moveTo>
                <a:lnTo>
                  <a:pt x="0" y="1068070"/>
                </a:lnTo>
                <a:lnTo>
                  <a:pt x="618616" y="1068070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675127" y="4854701"/>
            <a:ext cx="8648701" cy="501651"/>
          </a:xfrm>
          <a:custGeom>
            <a:avLst/>
            <a:gdLst/>
            <a:ahLst/>
            <a:cxnLst/>
            <a:rect l="l" t="t" r="r" b="b"/>
            <a:pathLst>
              <a:path w="6486525" h="501650">
                <a:moveTo>
                  <a:pt x="6435979" y="0"/>
                </a:moveTo>
                <a:lnTo>
                  <a:pt x="50165" y="0"/>
                </a:lnTo>
                <a:lnTo>
                  <a:pt x="30646" y="3944"/>
                </a:lnTo>
                <a:lnTo>
                  <a:pt x="14700" y="14700"/>
                </a:lnTo>
                <a:lnTo>
                  <a:pt x="3944" y="30646"/>
                </a:lnTo>
                <a:lnTo>
                  <a:pt x="0" y="50164"/>
                </a:lnTo>
                <a:lnTo>
                  <a:pt x="0" y="451230"/>
                </a:lnTo>
                <a:lnTo>
                  <a:pt x="3944" y="470749"/>
                </a:lnTo>
                <a:lnTo>
                  <a:pt x="14700" y="486695"/>
                </a:lnTo>
                <a:lnTo>
                  <a:pt x="30646" y="497451"/>
                </a:lnTo>
                <a:lnTo>
                  <a:pt x="50165" y="501395"/>
                </a:lnTo>
                <a:lnTo>
                  <a:pt x="6435979" y="501395"/>
                </a:lnTo>
                <a:lnTo>
                  <a:pt x="6455497" y="497451"/>
                </a:lnTo>
                <a:lnTo>
                  <a:pt x="6471443" y="486695"/>
                </a:lnTo>
                <a:lnTo>
                  <a:pt x="6482199" y="470749"/>
                </a:lnTo>
                <a:lnTo>
                  <a:pt x="6486144" y="451230"/>
                </a:lnTo>
                <a:lnTo>
                  <a:pt x="6486144" y="50164"/>
                </a:lnTo>
                <a:lnTo>
                  <a:pt x="6482199" y="30646"/>
                </a:lnTo>
                <a:lnTo>
                  <a:pt x="6471443" y="14700"/>
                </a:lnTo>
                <a:lnTo>
                  <a:pt x="6455497" y="3944"/>
                </a:lnTo>
                <a:lnTo>
                  <a:pt x="6435979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675127" y="4854701"/>
            <a:ext cx="8648701" cy="501651"/>
          </a:xfrm>
          <a:custGeom>
            <a:avLst/>
            <a:gdLst/>
            <a:ahLst/>
            <a:cxnLst/>
            <a:rect l="l" t="t" r="r" b="b"/>
            <a:pathLst>
              <a:path w="6486525" h="501650">
                <a:moveTo>
                  <a:pt x="0" y="50164"/>
                </a:moveTo>
                <a:lnTo>
                  <a:pt x="3944" y="30646"/>
                </a:lnTo>
                <a:lnTo>
                  <a:pt x="14700" y="14700"/>
                </a:lnTo>
                <a:lnTo>
                  <a:pt x="30646" y="3944"/>
                </a:lnTo>
                <a:lnTo>
                  <a:pt x="50165" y="0"/>
                </a:lnTo>
                <a:lnTo>
                  <a:pt x="6435979" y="0"/>
                </a:lnTo>
                <a:lnTo>
                  <a:pt x="6455497" y="3944"/>
                </a:lnTo>
                <a:lnTo>
                  <a:pt x="6471443" y="14700"/>
                </a:lnTo>
                <a:lnTo>
                  <a:pt x="6482199" y="30646"/>
                </a:lnTo>
                <a:lnTo>
                  <a:pt x="6486144" y="50164"/>
                </a:lnTo>
                <a:lnTo>
                  <a:pt x="6486144" y="451230"/>
                </a:lnTo>
                <a:lnTo>
                  <a:pt x="6482199" y="470749"/>
                </a:lnTo>
                <a:lnTo>
                  <a:pt x="6471443" y="486695"/>
                </a:lnTo>
                <a:lnTo>
                  <a:pt x="6455497" y="497451"/>
                </a:lnTo>
                <a:lnTo>
                  <a:pt x="6435979" y="501395"/>
                </a:lnTo>
                <a:lnTo>
                  <a:pt x="50165" y="501395"/>
                </a:lnTo>
                <a:lnTo>
                  <a:pt x="30646" y="497451"/>
                </a:lnTo>
                <a:lnTo>
                  <a:pt x="14700" y="486695"/>
                </a:lnTo>
                <a:lnTo>
                  <a:pt x="3944" y="470749"/>
                </a:lnTo>
                <a:lnTo>
                  <a:pt x="0" y="451230"/>
                </a:lnTo>
                <a:lnTo>
                  <a:pt x="0" y="50164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850138" y="4197859"/>
            <a:ext cx="825500" cy="1725930"/>
          </a:xfrm>
          <a:custGeom>
            <a:avLst/>
            <a:gdLst/>
            <a:ahLst/>
            <a:cxnLst/>
            <a:rect l="l" t="t" r="r" b="b"/>
            <a:pathLst>
              <a:path w="619125" h="1725929">
                <a:moveTo>
                  <a:pt x="0" y="0"/>
                </a:moveTo>
                <a:lnTo>
                  <a:pt x="0" y="1725498"/>
                </a:lnTo>
                <a:lnTo>
                  <a:pt x="618616" y="1725498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2663697" y="5567933"/>
            <a:ext cx="8587741" cy="527685"/>
          </a:xfrm>
          <a:custGeom>
            <a:avLst/>
            <a:gdLst/>
            <a:ahLst/>
            <a:cxnLst/>
            <a:rect l="l" t="t" r="r" b="b"/>
            <a:pathLst>
              <a:path w="6440805" h="527685">
                <a:moveTo>
                  <a:pt x="6387719" y="0"/>
                </a:moveTo>
                <a:lnTo>
                  <a:pt x="52705" y="0"/>
                </a:lnTo>
                <a:lnTo>
                  <a:pt x="32200" y="4143"/>
                </a:lnTo>
                <a:lnTo>
                  <a:pt x="15446" y="15444"/>
                </a:lnTo>
                <a:lnTo>
                  <a:pt x="4145" y="32205"/>
                </a:lnTo>
                <a:lnTo>
                  <a:pt x="0" y="52730"/>
                </a:lnTo>
                <a:lnTo>
                  <a:pt x="0" y="474573"/>
                </a:lnTo>
                <a:lnTo>
                  <a:pt x="4146" y="495100"/>
                </a:lnTo>
                <a:lnTo>
                  <a:pt x="15455" y="511865"/>
                </a:lnTo>
                <a:lnTo>
                  <a:pt x="32200" y="523160"/>
                </a:lnTo>
                <a:lnTo>
                  <a:pt x="52705" y="527304"/>
                </a:lnTo>
                <a:lnTo>
                  <a:pt x="6387781" y="527304"/>
                </a:lnTo>
                <a:lnTo>
                  <a:pt x="6408239" y="523160"/>
                </a:lnTo>
                <a:lnTo>
                  <a:pt x="6424981" y="511859"/>
                </a:lnTo>
                <a:lnTo>
                  <a:pt x="6436279" y="495098"/>
                </a:lnTo>
                <a:lnTo>
                  <a:pt x="6440424" y="474573"/>
                </a:lnTo>
                <a:lnTo>
                  <a:pt x="6440424" y="52730"/>
                </a:lnTo>
                <a:lnTo>
                  <a:pt x="6436278" y="32205"/>
                </a:lnTo>
                <a:lnTo>
                  <a:pt x="6424977" y="15444"/>
                </a:lnTo>
                <a:lnTo>
                  <a:pt x="6408223" y="4143"/>
                </a:lnTo>
                <a:lnTo>
                  <a:pt x="6387719" y="0"/>
                </a:lnTo>
                <a:close/>
              </a:path>
            </a:pathLst>
          </a:custGeom>
          <a:solidFill>
            <a:srgbClr val="C3D59B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2675127" y="5579363"/>
            <a:ext cx="8587741" cy="527685"/>
          </a:xfrm>
          <a:custGeom>
            <a:avLst/>
            <a:gdLst/>
            <a:ahLst/>
            <a:cxnLst/>
            <a:rect l="l" t="t" r="r" b="b"/>
            <a:pathLst>
              <a:path w="6440805" h="527685">
                <a:moveTo>
                  <a:pt x="0" y="52730"/>
                </a:moveTo>
                <a:lnTo>
                  <a:pt x="4145" y="32205"/>
                </a:lnTo>
                <a:lnTo>
                  <a:pt x="15446" y="15444"/>
                </a:lnTo>
                <a:lnTo>
                  <a:pt x="32200" y="4143"/>
                </a:lnTo>
                <a:lnTo>
                  <a:pt x="52705" y="0"/>
                </a:lnTo>
                <a:lnTo>
                  <a:pt x="6387719" y="0"/>
                </a:lnTo>
                <a:lnTo>
                  <a:pt x="6408223" y="4143"/>
                </a:lnTo>
                <a:lnTo>
                  <a:pt x="6424977" y="15444"/>
                </a:lnTo>
                <a:lnTo>
                  <a:pt x="6436278" y="32205"/>
                </a:lnTo>
                <a:lnTo>
                  <a:pt x="6440424" y="52730"/>
                </a:lnTo>
                <a:lnTo>
                  <a:pt x="6440424" y="474573"/>
                </a:lnTo>
                <a:lnTo>
                  <a:pt x="6436278" y="495100"/>
                </a:lnTo>
                <a:lnTo>
                  <a:pt x="6424977" y="511865"/>
                </a:lnTo>
                <a:lnTo>
                  <a:pt x="6408223" y="523170"/>
                </a:lnTo>
                <a:lnTo>
                  <a:pt x="6387719" y="527316"/>
                </a:lnTo>
                <a:lnTo>
                  <a:pt x="52705" y="527304"/>
                </a:lnTo>
                <a:lnTo>
                  <a:pt x="32200" y="523160"/>
                </a:lnTo>
                <a:lnTo>
                  <a:pt x="15446" y="511859"/>
                </a:lnTo>
                <a:lnTo>
                  <a:pt x="4145" y="495098"/>
                </a:lnTo>
                <a:lnTo>
                  <a:pt x="0" y="474573"/>
                </a:lnTo>
                <a:lnTo>
                  <a:pt x="0" y="52730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143180" y="3708019"/>
            <a:ext cx="9981355" cy="2471188"/>
          </a:xfrm>
          <a:prstGeom prst="rect">
            <a:avLst/>
          </a:prstGeom>
        </p:spPr>
        <p:txBody>
          <a:bodyPr vert="horz" wrap="square" lIns="0" tIns="55172" rIns="0" bIns="0" rtlCol="0">
            <a:spAutoFit/>
          </a:bodyPr>
          <a:lstStyle/>
          <a:p>
            <a:pPr marL="15114" marR="581190">
              <a:lnSpc>
                <a:spcPts val="1975"/>
              </a:lnSpc>
              <a:spcBef>
                <a:spcPts val="434"/>
              </a:spcBef>
            </a:pP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Những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lợi thế của Animations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CSS3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trên kỹ thuật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hoạt hình dựa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trên kịch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bản  như</a:t>
            </a:r>
            <a:r>
              <a:rPr sz="19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sau:</a:t>
            </a:r>
            <a:endParaRPr sz="1900" dirty="0">
              <a:latin typeface="Arial"/>
              <a:cs typeface="Arial"/>
            </a:endParaRPr>
          </a:p>
          <a:p>
            <a:pPr>
              <a:spcBef>
                <a:spcPts val="41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1600727" marR="536599">
              <a:lnSpc>
                <a:spcPts val="2084"/>
              </a:lnSpc>
            </a:pPr>
            <a:r>
              <a:rPr sz="1900" spc="-5" dirty="0">
                <a:latin typeface="Calibri"/>
                <a:cs typeface="Calibri"/>
              </a:rPr>
              <a:t>Dễ sử dụng </a:t>
            </a:r>
            <a:r>
              <a:rPr sz="1900" spc="-19" dirty="0">
                <a:latin typeface="Calibri"/>
                <a:cs typeface="Calibri"/>
              </a:rPr>
              <a:t>và </a:t>
            </a:r>
            <a:r>
              <a:rPr sz="1900" spc="-5" dirty="0">
                <a:latin typeface="Calibri"/>
                <a:cs typeface="Calibri"/>
              </a:rPr>
              <a:t>ai cũng </a:t>
            </a:r>
            <a:r>
              <a:rPr sz="1900" spc="-11" dirty="0">
                <a:latin typeface="Calibri"/>
                <a:cs typeface="Calibri"/>
              </a:rPr>
              <a:t>có </a:t>
            </a:r>
            <a:r>
              <a:rPr sz="1900" spc="-5" dirty="0">
                <a:latin typeface="Calibri"/>
                <a:cs typeface="Calibri"/>
              </a:rPr>
              <a:t>thể </a:t>
            </a:r>
            <a:r>
              <a:rPr sz="1900" spc="-19" dirty="0">
                <a:latin typeface="Calibri"/>
                <a:cs typeface="Calibri"/>
              </a:rPr>
              <a:t>tạo </a:t>
            </a:r>
            <a:r>
              <a:rPr sz="1900" spc="-30" dirty="0">
                <a:latin typeface="Calibri"/>
                <a:cs typeface="Calibri"/>
              </a:rPr>
              <a:t>ra </a:t>
            </a:r>
            <a:r>
              <a:rPr sz="1900" spc="-5" dirty="0">
                <a:latin typeface="Calibri"/>
                <a:cs typeface="Calibri"/>
              </a:rPr>
              <a:t>chúng mà </a:t>
            </a:r>
            <a:r>
              <a:rPr sz="1900" spc="-11" dirty="0">
                <a:latin typeface="Calibri"/>
                <a:cs typeface="Calibri"/>
              </a:rPr>
              <a:t>không cần </a:t>
            </a:r>
            <a:r>
              <a:rPr sz="1900" spc="-5" dirty="0">
                <a:latin typeface="Calibri"/>
                <a:cs typeface="Calibri"/>
              </a:rPr>
              <a:t>kiến thức </a:t>
            </a:r>
            <a:r>
              <a:rPr sz="1900" spc="-11" dirty="0">
                <a:latin typeface="Calibri"/>
                <a:cs typeface="Calibri"/>
              </a:rPr>
              <a:t>về  JavaScript.</a:t>
            </a:r>
            <a:endParaRPr sz="1900" dirty="0">
              <a:latin typeface="Calibri"/>
              <a:cs typeface="Calibri"/>
            </a:endParaRPr>
          </a:p>
          <a:p>
            <a:pPr>
              <a:spcBef>
                <a:spcPts val="49"/>
              </a:spcBef>
            </a:pPr>
            <a:endParaRPr dirty="0">
              <a:latin typeface="Times New Roman"/>
              <a:cs typeface="Times New Roman"/>
            </a:endParaRPr>
          </a:p>
          <a:p>
            <a:pPr marL="1601481">
              <a:spcBef>
                <a:spcPts val="5"/>
              </a:spcBef>
            </a:pPr>
            <a:r>
              <a:rPr sz="1900" spc="-5" dirty="0">
                <a:latin typeface="Calibri"/>
                <a:cs typeface="Calibri"/>
              </a:rPr>
              <a:t>Thực hiện </a:t>
            </a:r>
            <a:r>
              <a:rPr sz="1900" spc="-11" dirty="0">
                <a:latin typeface="Calibri"/>
                <a:cs typeface="Calibri"/>
              </a:rPr>
              <a:t>tốt </a:t>
            </a:r>
            <a:r>
              <a:rPr sz="1900" spc="-19" dirty="0">
                <a:latin typeface="Calibri"/>
                <a:cs typeface="Calibri"/>
              </a:rPr>
              <a:t>ngay cả </a:t>
            </a:r>
            <a:r>
              <a:rPr sz="1900" spc="-5" dirty="0">
                <a:latin typeface="Calibri"/>
                <a:cs typeface="Calibri"/>
              </a:rPr>
              <a:t>khi chịu </a:t>
            </a:r>
            <a:r>
              <a:rPr sz="1900" spc="-11" dirty="0">
                <a:latin typeface="Calibri"/>
                <a:cs typeface="Calibri"/>
              </a:rPr>
              <a:t>tải </a:t>
            </a:r>
            <a:r>
              <a:rPr sz="1900" spc="-5" dirty="0">
                <a:latin typeface="Calibri"/>
                <a:cs typeface="Calibri"/>
              </a:rPr>
              <a:t>hệ</a:t>
            </a:r>
            <a:r>
              <a:rPr sz="1900" spc="60" dirty="0">
                <a:latin typeface="Calibri"/>
                <a:cs typeface="Calibri"/>
              </a:rPr>
              <a:t> </a:t>
            </a:r>
            <a:r>
              <a:rPr sz="1900" spc="-5" dirty="0">
                <a:latin typeface="Calibri"/>
                <a:cs typeface="Calibri"/>
              </a:rPr>
              <a:t>thống.</a:t>
            </a:r>
            <a:endParaRPr sz="1900" dirty="0">
              <a:latin typeface="Calibri"/>
              <a:cs typeface="Calibri"/>
            </a:endParaRPr>
          </a:p>
          <a:p>
            <a:pPr>
              <a:spcBef>
                <a:spcPts val="60"/>
              </a:spcBef>
            </a:pPr>
            <a:endParaRPr sz="2700" dirty="0">
              <a:latin typeface="Times New Roman"/>
              <a:cs typeface="Times New Roman"/>
            </a:endParaRPr>
          </a:p>
          <a:p>
            <a:pPr marL="1602238" marR="6047">
              <a:lnSpc>
                <a:spcPts val="2084"/>
              </a:lnSpc>
            </a:pPr>
            <a:r>
              <a:rPr sz="1900" spc="-11" dirty="0">
                <a:latin typeface="Calibri"/>
                <a:cs typeface="Calibri"/>
              </a:rPr>
              <a:t>Cho phép </a:t>
            </a:r>
            <a:r>
              <a:rPr sz="1900" spc="-5" dirty="0">
                <a:latin typeface="Calibri"/>
                <a:cs typeface="Calibri"/>
              </a:rPr>
              <a:t>trình </a:t>
            </a:r>
            <a:r>
              <a:rPr sz="1900" spc="-19" dirty="0">
                <a:latin typeface="Calibri"/>
                <a:cs typeface="Calibri"/>
              </a:rPr>
              <a:t>duyệt </a:t>
            </a:r>
            <a:r>
              <a:rPr sz="1900" spc="-5" dirty="0">
                <a:latin typeface="Calibri"/>
                <a:cs typeface="Calibri"/>
              </a:rPr>
              <a:t>để kiểm </a:t>
            </a:r>
            <a:r>
              <a:rPr sz="1900" spc="-11" dirty="0">
                <a:latin typeface="Calibri"/>
                <a:cs typeface="Calibri"/>
              </a:rPr>
              <a:t>soát </a:t>
            </a:r>
            <a:r>
              <a:rPr sz="1900" spc="-5" dirty="0">
                <a:latin typeface="Calibri"/>
                <a:cs typeface="Calibri"/>
              </a:rPr>
              <a:t>trình tự hình ảnh động, </a:t>
            </a:r>
            <a:r>
              <a:rPr sz="1900" spc="-11" dirty="0">
                <a:latin typeface="Calibri"/>
                <a:cs typeface="Calibri"/>
              </a:rPr>
              <a:t>tối </a:t>
            </a:r>
            <a:r>
              <a:rPr sz="1900" spc="-5" dirty="0">
                <a:latin typeface="Calibri"/>
                <a:cs typeface="Calibri"/>
              </a:rPr>
              <a:t>ưu </a:t>
            </a:r>
            <a:r>
              <a:rPr sz="1900" spc="-11" dirty="0">
                <a:latin typeface="Calibri"/>
                <a:cs typeface="Calibri"/>
              </a:rPr>
              <a:t>hóa </a:t>
            </a:r>
            <a:r>
              <a:rPr sz="1900" spc="-5" dirty="0">
                <a:latin typeface="Calibri"/>
                <a:cs typeface="Calibri"/>
              </a:rPr>
              <a:t>hiệu  </a:t>
            </a:r>
            <a:r>
              <a:rPr sz="1900" spc="-11" dirty="0">
                <a:latin typeface="Calibri"/>
                <a:cs typeface="Calibri"/>
              </a:rPr>
              <a:t>suất </a:t>
            </a:r>
            <a:r>
              <a:rPr sz="1900" spc="-19" dirty="0">
                <a:latin typeface="Calibri"/>
                <a:cs typeface="Calibri"/>
              </a:rPr>
              <a:t>và </a:t>
            </a:r>
            <a:r>
              <a:rPr sz="1900" spc="-5" dirty="0">
                <a:latin typeface="Calibri"/>
                <a:cs typeface="Calibri"/>
              </a:rPr>
              <a:t>hiệu</a:t>
            </a:r>
            <a:r>
              <a:rPr sz="1900" spc="11" dirty="0">
                <a:latin typeface="Calibri"/>
                <a:cs typeface="Calibri"/>
              </a:rPr>
              <a:t> </a:t>
            </a:r>
            <a:r>
              <a:rPr sz="1900" spc="-5" dirty="0">
                <a:latin typeface="Calibri"/>
                <a:cs typeface="Calibri"/>
              </a:rPr>
              <a:t>quả.</a:t>
            </a:r>
            <a:endParaRPr sz="1900" dirty="0">
              <a:latin typeface="Calibri"/>
              <a:cs typeface="Calibri"/>
            </a:endParaRPr>
          </a:p>
        </p:txBody>
      </p:sp>
      <p:sp>
        <p:nvSpPr>
          <p:cNvPr id="2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552742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49501"/>
            <a:ext cx="65049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CẤU HÌNH </a:t>
            </a:r>
            <a:r>
              <a:rPr lang="vi-VN" spc="-11" dirty="0"/>
              <a:t>ANIMATION</a:t>
            </a:r>
            <a:r>
              <a:rPr lang="vi-VN" spc="-60" dirty="0"/>
              <a:t> </a:t>
            </a:r>
            <a:r>
              <a:rPr lang="vi-VN" spc="-5" dirty="0"/>
              <a:t>1-7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894971"/>
            <a:ext cx="10692553" cy="1941920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48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chuỗi hình ảnh </a:t>
            </a:r>
            <a:r>
              <a:rPr spc="5" dirty="0">
                <a:latin typeface="Calibri"/>
                <a:cs typeface="Calibri"/>
              </a:rPr>
              <a:t>động </a:t>
            </a:r>
            <a:r>
              <a:rPr dirty="0">
                <a:latin typeface="Calibri"/>
                <a:cs typeface="Calibri"/>
              </a:rPr>
              <a:t>CSS có thể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spc="-5" dirty="0">
                <a:latin typeface="Calibri"/>
                <a:cs typeface="Calibri"/>
              </a:rPr>
              <a:t>tạo </a:t>
            </a:r>
            <a:r>
              <a:rPr spc="-19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bởi kiểu dáng các </a:t>
            </a:r>
            <a:r>
              <a:rPr spc="5" dirty="0">
                <a:latin typeface="Calibri"/>
                <a:cs typeface="Calibri"/>
              </a:rPr>
              <a:t>phần tử</a:t>
            </a:r>
            <a:r>
              <a:rPr spc="-13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với</a:t>
            </a:r>
            <a:endParaRPr>
              <a:latin typeface="Calibri"/>
              <a:cs typeface="Calibri"/>
            </a:endParaRPr>
          </a:p>
          <a:p>
            <a:pPr marL="341610">
              <a:lnSpc>
                <a:spcPts val="2499"/>
              </a:lnSpc>
            </a:pPr>
            <a:r>
              <a:rPr spc="5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-79" dirty="0">
                <a:latin typeface="Calibri"/>
                <a:cs typeface="Calibri"/>
              </a:rPr>
              <a:t> </a:t>
            </a:r>
            <a:r>
              <a:rPr spc="5" dirty="0">
                <a:latin typeface="Courier New"/>
                <a:cs typeface="Courier New"/>
              </a:rPr>
              <a:t>animation</a:t>
            </a:r>
            <a:r>
              <a:rPr spc="5" dirty="0">
                <a:latin typeface="Calibri"/>
                <a:cs typeface="Calibri"/>
              </a:rPr>
              <a:t>.</a:t>
            </a:r>
            <a:endParaRPr>
              <a:latin typeface="Calibri"/>
              <a:cs typeface="Calibri"/>
            </a:endParaRPr>
          </a:p>
          <a:p>
            <a:pPr marL="341610" marR="359747" indent="-326493">
              <a:lnSpc>
                <a:spcPts val="2499"/>
              </a:lnSpc>
              <a:spcBef>
                <a:spcPts val="15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Thuộc tính </a:t>
            </a:r>
            <a:r>
              <a:rPr spc="-5" dirty="0">
                <a:latin typeface="Calibri"/>
                <a:cs typeface="Calibri"/>
              </a:rPr>
              <a:t>này </a:t>
            </a:r>
            <a:r>
              <a:rPr dirty="0">
                <a:latin typeface="Calibri"/>
                <a:cs typeface="Calibri"/>
              </a:rPr>
              <a:t>có thể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sử dụng </a:t>
            </a:r>
            <a:r>
              <a:rPr spc="5" dirty="0">
                <a:latin typeface="Calibri"/>
                <a:cs typeface="Calibri"/>
              </a:rPr>
              <a:t>để </a:t>
            </a:r>
            <a:r>
              <a:rPr dirty="0">
                <a:latin typeface="Calibri"/>
                <a:cs typeface="Calibri"/>
              </a:rPr>
              <a:t>cấu hình thời gian,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trình </a:t>
            </a:r>
            <a:r>
              <a:rPr spc="5" dirty="0">
                <a:latin typeface="Calibri"/>
                <a:cs typeface="Calibri"/>
              </a:rPr>
              <a:t>tự của</a:t>
            </a:r>
            <a:r>
              <a:rPr spc="-25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  hình ảnh</a:t>
            </a:r>
            <a:r>
              <a:rPr spc="-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động.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34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ourier New"/>
                <a:cs typeface="Courier New"/>
              </a:rPr>
              <a:t>@keyframes</a:t>
            </a:r>
            <a:r>
              <a:rPr spc="-1047" dirty="0">
                <a:latin typeface="Courier New"/>
                <a:cs typeface="Courier New"/>
              </a:rPr>
              <a:t> </a:t>
            </a:r>
            <a:r>
              <a:rPr dirty="0">
                <a:latin typeface="Calibri"/>
                <a:cs typeface="Calibri"/>
              </a:rPr>
              <a:t>nguyên </a:t>
            </a:r>
            <a:r>
              <a:rPr spc="-5" dirty="0">
                <a:latin typeface="Calibri"/>
                <a:cs typeface="Calibri"/>
              </a:rPr>
              <a:t>tắc xác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sự xuất hiện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các hình </a:t>
            </a:r>
            <a:r>
              <a:rPr spc="5" dirty="0">
                <a:latin typeface="Calibri"/>
                <a:cs typeface="Calibri"/>
              </a:rPr>
              <a:t>ảnh động.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Keyframe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sử dụng </a:t>
            </a:r>
            <a:r>
              <a:rPr spc="5" dirty="0">
                <a:latin typeface="Calibri"/>
                <a:cs typeface="Calibri"/>
              </a:rPr>
              <a:t>để mô </a:t>
            </a:r>
            <a:r>
              <a:rPr spc="-11" dirty="0">
                <a:latin typeface="Calibri"/>
                <a:cs typeface="Calibri"/>
              </a:rPr>
              <a:t>tả </a:t>
            </a:r>
            <a:r>
              <a:rPr dirty="0">
                <a:latin typeface="Calibri"/>
                <a:cs typeface="Calibri"/>
              </a:rPr>
              <a:t>việc sinh </a:t>
            </a:r>
            <a:r>
              <a:rPr spc="-19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các phần </a:t>
            </a:r>
            <a:r>
              <a:rPr spc="5" dirty="0">
                <a:latin typeface="Calibri"/>
                <a:cs typeface="Calibri"/>
              </a:rPr>
              <a:t>tử </a:t>
            </a:r>
            <a:r>
              <a:rPr dirty="0">
                <a:latin typeface="Calibri"/>
                <a:cs typeface="Calibri"/>
              </a:rPr>
              <a:t>trong chuỗi hoạt</a:t>
            </a:r>
            <a:r>
              <a:rPr spc="-1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hình.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5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Bảng </a:t>
            </a:r>
            <a:r>
              <a:rPr dirty="0">
                <a:latin typeface="Calibri"/>
                <a:cs typeface="Calibri"/>
              </a:rPr>
              <a:t>sau liệt </a:t>
            </a:r>
            <a:r>
              <a:rPr spc="-24" dirty="0">
                <a:latin typeface="Calibri"/>
                <a:cs typeface="Calibri"/>
              </a:rPr>
              <a:t>kê </a:t>
            </a:r>
            <a:r>
              <a:rPr dirty="0">
                <a:latin typeface="Calibri"/>
                <a:cs typeface="Calibri"/>
              </a:rPr>
              <a:t>các quy </a:t>
            </a:r>
            <a:r>
              <a:rPr spc="-5" dirty="0">
                <a:latin typeface="Calibri"/>
                <a:cs typeface="Calibri"/>
              </a:rPr>
              <a:t>tắc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spc="5" dirty="0">
                <a:latin typeface="Courier New"/>
                <a:cs typeface="Courier New"/>
              </a:rPr>
              <a:t>@keyframes</a:t>
            </a:r>
            <a:r>
              <a:rPr spc="-912" dirty="0">
                <a:latin typeface="Courier New"/>
                <a:cs typeface="Courier New"/>
              </a:rPr>
              <a:t> </a:t>
            </a:r>
            <a:r>
              <a:rPr spc="-11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các thuộc tính animation.</a:t>
            </a:r>
            <a:endParaRPr>
              <a:latin typeface="Calibri"/>
              <a:cs typeface="Calibri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807865"/>
              </p:ext>
            </p:extLst>
          </p:nvPr>
        </p:nvGraphicFramePr>
        <p:xfrm>
          <a:off x="653628" y="2865618"/>
          <a:ext cx="11071702" cy="348162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04705"/>
                <a:gridCol w="7866997"/>
              </a:tblGrid>
              <a:tr h="487044">
                <a:tc>
                  <a:txBody>
                    <a:bodyPr/>
                    <a:lstStyle/>
                    <a:p>
                      <a:pPr marL="549275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Thuộc</a:t>
                      </a:r>
                      <a:r>
                        <a:rPr sz="1600" b="1" spc="-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tính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60325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1600" dirty="0">
                        <a:latin typeface="Arial"/>
                        <a:cs typeface="Arial"/>
                      </a:endParaRPr>
                    </a:p>
                  </a:txBody>
                  <a:tcPr marL="0" marR="0" marT="147956" marB="0">
                    <a:solidFill>
                      <a:srgbClr val="943735"/>
                    </a:solidFill>
                  </a:tcPr>
                </a:tc>
              </a:tr>
              <a:tr h="46799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sz="1300" spc="10" dirty="0">
                          <a:latin typeface="Courier New"/>
                          <a:cs typeface="Courier New"/>
                        </a:rPr>
                        <a:t>@keyframes</a:t>
                      </a:r>
                      <a:endParaRPr sz="1300">
                        <a:latin typeface="Courier New"/>
                        <a:cs typeface="Courier New"/>
                      </a:endParaRPr>
                    </a:p>
                  </a:txBody>
                  <a:tcPr marL="0" marR="0" marT="15240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2400">
                        <a:lnSpc>
                          <a:spcPct val="100000"/>
                        </a:lnSpc>
                        <a:spcBef>
                          <a:spcPts val="65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các hình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ảnh</a:t>
                      </a:r>
                      <a:r>
                        <a:rPr sz="1300" spc="-1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động</a:t>
                      </a:r>
                      <a:r>
                        <a:rPr sz="2700" spc="15" baseline="7507" dirty="0">
                          <a:latin typeface="Arial"/>
                          <a:cs typeface="Arial"/>
                        </a:rPr>
                        <a:t>.</a:t>
                      </a:r>
                      <a:endParaRPr sz="2700" baseline="7507">
                        <a:latin typeface="Arial"/>
                        <a:cs typeface="Arial"/>
                      </a:endParaRPr>
                    </a:p>
                  </a:txBody>
                  <a:tcPr marL="0" marR="0" marT="82551" marB="0">
                    <a:solidFill>
                      <a:srgbClr val="D6E3BC"/>
                    </a:solidFill>
                  </a:tcPr>
                </a:tc>
              </a:tr>
              <a:tr h="69088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200"/>
                        </a:spcBef>
                      </a:pPr>
                      <a:r>
                        <a:rPr sz="1300" spc="10" dirty="0">
                          <a:latin typeface="Courier New"/>
                          <a:cs typeface="Courier New"/>
                        </a:rPr>
                        <a:t>animation</a:t>
                      </a:r>
                      <a:endParaRPr sz="1300">
                        <a:latin typeface="Courier New"/>
                        <a:cs typeface="Courier New"/>
                      </a:endParaRPr>
                    </a:p>
                  </a:txBody>
                  <a:tcPr marL="0" marR="0" marT="15240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52400" marR="306070">
                        <a:lnSpc>
                          <a:spcPct val="100899"/>
                        </a:lnSpc>
                        <a:spcBef>
                          <a:spcPts val="98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Là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thuộc tính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ngắn gọn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đại diện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cho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tất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cả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các thuộc tính hình 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ảnh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động, ngoại trừ thuộc tính</a:t>
                      </a:r>
                      <a:r>
                        <a:rPr sz="130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animation-play-state</a:t>
                      </a:r>
                      <a:r>
                        <a:rPr sz="2700" spc="7" baseline="7507" dirty="0">
                          <a:latin typeface="Arial"/>
                          <a:cs typeface="Arial"/>
                        </a:rPr>
                        <a:t>.</a:t>
                      </a:r>
                      <a:endParaRPr sz="2700" baseline="7507" dirty="0">
                        <a:latin typeface="Arial"/>
                        <a:cs typeface="Arial"/>
                      </a:endParaRPr>
                    </a:p>
                  </a:txBody>
                  <a:tcPr marL="0" marR="0" marT="125094" marB="0">
                    <a:solidFill>
                      <a:srgbClr val="F1DCDB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205"/>
                        </a:spcBef>
                      </a:pPr>
                      <a:r>
                        <a:rPr sz="1300" spc="10" dirty="0">
                          <a:latin typeface="Courier New"/>
                          <a:cs typeface="Courier New"/>
                        </a:rPr>
                        <a:t>animation-name</a:t>
                      </a:r>
                      <a:endParaRPr sz="1300">
                        <a:latin typeface="Courier New"/>
                        <a:cs typeface="Courier New"/>
                      </a:endParaRPr>
                    </a:p>
                  </a:txBody>
                  <a:tcPr marL="0" marR="0" marT="15303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2400">
                        <a:lnSpc>
                          <a:spcPct val="100000"/>
                        </a:lnSpc>
                        <a:spcBef>
                          <a:spcPts val="98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tên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của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@keyframes</a:t>
                      </a:r>
                      <a:r>
                        <a:rPr sz="1300" spc="-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animation</a:t>
                      </a:r>
                      <a:r>
                        <a:rPr sz="2700" spc="7" baseline="7507" dirty="0">
                          <a:latin typeface="Arial"/>
                          <a:cs typeface="Arial"/>
                        </a:rPr>
                        <a:t>.</a:t>
                      </a:r>
                      <a:endParaRPr sz="2700" baseline="7507">
                        <a:latin typeface="Arial"/>
                        <a:cs typeface="Arial"/>
                      </a:endParaRPr>
                    </a:p>
                  </a:txBody>
                  <a:tcPr marL="0" marR="0" marT="124460" marB="0">
                    <a:solidFill>
                      <a:srgbClr val="D6E3BC"/>
                    </a:solidFill>
                  </a:tcPr>
                </a:tc>
              </a:tr>
              <a:tr h="60896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205"/>
                        </a:spcBef>
                      </a:pPr>
                      <a:r>
                        <a:rPr sz="1300" spc="10" dirty="0">
                          <a:latin typeface="Courier New"/>
                          <a:cs typeface="Courier New"/>
                        </a:rPr>
                        <a:t>animation-duration</a:t>
                      </a:r>
                      <a:endParaRPr sz="1300">
                        <a:latin typeface="Courier New"/>
                        <a:cs typeface="Courier New"/>
                      </a:endParaRPr>
                    </a:p>
                  </a:txBody>
                  <a:tcPr marL="0" marR="0" marT="15303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5240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thời gian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của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chu kỳ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hoạt</a:t>
                      </a:r>
                      <a:r>
                        <a:rPr sz="1300" spc="-1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hình</a:t>
                      </a:r>
                      <a:endParaRPr sz="1300">
                        <a:latin typeface="Arial"/>
                        <a:cs typeface="Arial"/>
                      </a:endParaRPr>
                    </a:p>
                    <a:p>
                      <a:pPr marL="152400"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trong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vài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giây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hoặc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mili </a:t>
                      </a:r>
                      <a:r>
                        <a:rPr sz="1300" spc="-15" dirty="0">
                          <a:latin typeface="Arial"/>
                          <a:cs typeface="Arial"/>
                        </a:rPr>
                        <a:t>giây.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là</a:t>
                      </a:r>
                      <a:r>
                        <a:rPr sz="1300" spc="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0.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F1DCDB"/>
                    </a:solidFill>
                  </a:tcPr>
                </a:tc>
              </a:tr>
              <a:tr h="739058">
                <a:tc>
                  <a:txBody>
                    <a:bodyPr/>
                    <a:lstStyle/>
                    <a:p>
                      <a:pPr marL="91440" marR="245745">
                        <a:lnSpc>
                          <a:spcPct val="103099"/>
                        </a:lnSpc>
                        <a:spcBef>
                          <a:spcPts val="835"/>
                        </a:spcBef>
                      </a:pPr>
                      <a:r>
                        <a:rPr sz="1300" dirty="0">
                          <a:latin typeface="Courier New"/>
                          <a:cs typeface="Courier New"/>
                        </a:rPr>
                        <a:t>ani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m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at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i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o</a:t>
                      </a:r>
                      <a:r>
                        <a:rPr sz="1300" spc="0" dirty="0">
                          <a:latin typeface="Courier New"/>
                          <a:cs typeface="Courier New"/>
                        </a:rPr>
                        <a:t>n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-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ti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m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i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n</a:t>
                      </a:r>
                      <a:r>
                        <a:rPr sz="1300" spc="0" dirty="0">
                          <a:latin typeface="Courier New"/>
                          <a:cs typeface="Courier New"/>
                        </a:rPr>
                        <a:t>g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-  </a:t>
                      </a:r>
                      <a:r>
                        <a:rPr sz="1300" spc="10" dirty="0">
                          <a:latin typeface="Courier New"/>
                          <a:cs typeface="Courier New"/>
                        </a:rPr>
                        <a:t>function</a:t>
                      </a:r>
                      <a:endParaRPr sz="1300">
                        <a:latin typeface="Courier New"/>
                        <a:cs typeface="Courier New"/>
                      </a:endParaRPr>
                    </a:p>
                  </a:txBody>
                  <a:tcPr marL="0" marR="0" marT="106044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2400" marR="136525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mô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tả tiến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độ của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hình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ảnh động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trên một chu 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kỳ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thời gian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của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nó. 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là</a:t>
                      </a:r>
                      <a:r>
                        <a:rPr sz="13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‘ease’</a:t>
                      </a:r>
                      <a:r>
                        <a:rPr sz="2500" spc="7" baseline="3472" dirty="0">
                          <a:latin typeface="Arial"/>
                          <a:cs typeface="Arial"/>
                        </a:rPr>
                        <a:t>.</a:t>
                      </a:r>
                      <a:endParaRPr sz="2500" baseline="3472" dirty="0">
                        <a:latin typeface="Arial"/>
                        <a:cs typeface="Arial"/>
                      </a:endParaRPr>
                    </a:p>
                  </a:txBody>
                  <a:tcPr marL="0" marR="0" marT="127001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760166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38071"/>
            <a:ext cx="65049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CẤU HÌNH </a:t>
            </a:r>
            <a:r>
              <a:rPr lang="vi-VN" spc="-11" dirty="0"/>
              <a:t>ANIMATION</a:t>
            </a:r>
            <a:r>
              <a:rPr lang="vi-VN" spc="-60" dirty="0"/>
              <a:t> </a:t>
            </a:r>
            <a:r>
              <a:rPr lang="vi-VN" spc="-5" dirty="0"/>
              <a:t>2-7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33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412240" y="906782"/>
            <a:ext cx="9597136" cy="35570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326981"/>
              </p:ext>
            </p:extLst>
          </p:nvPr>
        </p:nvGraphicFramePr>
        <p:xfrm>
          <a:off x="701224" y="914402"/>
          <a:ext cx="10765354" cy="353504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98096"/>
                <a:gridCol w="7267258"/>
              </a:tblGrid>
              <a:tr h="609600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140"/>
                        </a:spcBef>
                      </a:pPr>
                      <a:r>
                        <a:rPr lang="en-US" sz="1600" b="1" spc="-10" dirty="0" err="1" smtClean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Thuộc</a:t>
                      </a:r>
                      <a:r>
                        <a:rPr lang="en-US" sz="1600" b="1" spc="-10" baseline="0" dirty="0" smtClean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spc="-10" baseline="0" dirty="0" err="1" smtClean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tính</a:t>
                      </a:r>
                      <a:endParaRPr sz="2400" baseline="-16203" dirty="0">
                        <a:latin typeface="Arial"/>
                        <a:cs typeface="Arial"/>
                      </a:endParaRPr>
                    </a:p>
                  </a:txBody>
                  <a:tcPr marL="0" marR="0" marT="144780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112395" algn="ctr">
                        <a:lnSpc>
                          <a:spcPct val="100000"/>
                        </a:lnSpc>
                        <a:spcBef>
                          <a:spcPts val="1140"/>
                        </a:spcBef>
                      </a:pPr>
                      <a:r>
                        <a:rPr lang="vi-VN" sz="1600" b="1" spc="-5" dirty="0" smtClean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lang="vi-VN" sz="1600" b="1" spc="-5" baseline="0" dirty="0" smtClean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tả</a:t>
                      </a:r>
                      <a:endParaRPr sz="3600" baseline="-16203" dirty="0">
                        <a:latin typeface="Arial"/>
                        <a:cs typeface="Arial"/>
                      </a:endParaRPr>
                    </a:p>
                  </a:txBody>
                  <a:tcPr marL="0" marR="0" marT="144780" marB="0">
                    <a:solidFill>
                      <a:srgbClr val="943735"/>
                    </a:solidFill>
                  </a:tcPr>
                </a:tc>
              </a:tr>
              <a:tr h="609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300" dirty="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300" spc="10" dirty="0">
                          <a:latin typeface="Courier New"/>
                          <a:cs typeface="Courier New"/>
                        </a:rPr>
                        <a:t>animation-delay</a:t>
                      </a:r>
                      <a:endParaRPr sz="1300" dirty="0">
                        <a:latin typeface="Courier New"/>
                        <a:cs typeface="Courier New"/>
                      </a:endParaRPr>
                    </a:p>
                  </a:txBody>
                  <a:tcPr marL="0" marR="0" marT="317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03200" marR="518795">
                        <a:lnSpc>
                          <a:spcPct val="103099"/>
                        </a:lnSpc>
                        <a:spcBef>
                          <a:spcPts val="944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bắt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đầu của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hình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ảnh 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động. 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là</a:t>
                      </a:r>
                      <a:r>
                        <a:rPr sz="13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0.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0014" marB="0">
                    <a:solidFill>
                      <a:srgbClr val="D6E3BC"/>
                    </a:solidFill>
                  </a:tcPr>
                </a:tc>
              </a:tr>
              <a:tr h="69024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91440" marR="194945">
                        <a:lnSpc>
                          <a:spcPct val="102299"/>
                        </a:lnSpc>
                      </a:pPr>
                      <a:r>
                        <a:rPr sz="1300" dirty="0">
                          <a:latin typeface="Courier New"/>
                          <a:cs typeface="Courier New"/>
                        </a:rPr>
                        <a:t>ani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m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at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i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o</a:t>
                      </a:r>
                      <a:r>
                        <a:rPr sz="1300" spc="0" dirty="0">
                          <a:latin typeface="Courier New"/>
                          <a:cs typeface="Courier New"/>
                        </a:rPr>
                        <a:t>n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-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it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e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r</a:t>
                      </a:r>
                      <a:r>
                        <a:rPr sz="1300" spc="-10" dirty="0">
                          <a:latin typeface="Courier New"/>
                          <a:cs typeface="Courier New"/>
                        </a:rPr>
                        <a:t>a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tio</a:t>
                      </a:r>
                      <a:r>
                        <a:rPr sz="1300" spc="-5" dirty="0">
                          <a:latin typeface="Courier New"/>
                          <a:cs typeface="Courier New"/>
                        </a:rPr>
                        <a:t>n</a:t>
                      </a:r>
                      <a:r>
                        <a:rPr sz="1300" dirty="0">
                          <a:latin typeface="Courier New"/>
                          <a:cs typeface="Courier New"/>
                        </a:rPr>
                        <a:t>-  </a:t>
                      </a:r>
                      <a:r>
                        <a:rPr sz="1300" spc="10" dirty="0">
                          <a:latin typeface="Courier New"/>
                          <a:cs typeface="Courier New"/>
                        </a:rPr>
                        <a:t>count</a:t>
                      </a:r>
                      <a:endParaRPr sz="1300">
                        <a:latin typeface="Courier New"/>
                        <a:cs typeface="Courier New"/>
                      </a:endParaRPr>
                    </a:p>
                  </a:txBody>
                  <a:tcPr marL="0" marR="0" marT="6350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03200" marR="213360">
                        <a:lnSpc>
                          <a:spcPct val="103099"/>
                        </a:lnSpc>
                        <a:spcBef>
                          <a:spcPts val="944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số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lần một hình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ảnh động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được  phát. 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là</a:t>
                      </a:r>
                      <a:r>
                        <a:rPr sz="1300" spc="-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1.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0014" marB="0">
                    <a:solidFill>
                      <a:srgbClr val="F1DCDB"/>
                    </a:solidFill>
                  </a:tcPr>
                </a:tc>
              </a:tr>
              <a:tr h="81280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300" spc="10" dirty="0">
                          <a:latin typeface="Courier New"/>
                          <a:cs typeface="Courier New"/>
                        </a:rPr>
                        <a:t>animation-direction</a:t>
                      </a:r>
                      <a:endParaRPr sz="1300">
                        <a:latin typeface="Courier New"/>
                        <a:cs typeface="Courier New"/>
                      </a:endParaRPr>
                    </a:p>
                  </a:txBody>
                  <a:tcPr marL="0" marR="0" marT="3809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03200" marR="129539">
                        <a:lnSpc>
                          <a:spcPct val="102699"/>
                        </a:lnSpc>
                        <a:spcBef>
                          <a:spcPts val="95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có hay không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các hình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ảnh</a:t>
                      </a:r>
                      <a:r>
                        <a:rPr sz="1300" spc="-15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động 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nên phát ngược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lại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trên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chu kỳ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thay thế.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là  'normal'.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21285" marB="0">
                    <a:solidFill>
                      <a:srgbClr val="D6E3BC"/>
                    </a:solidFill>
                  </a:tcPr>
                </a:tc>
              </a:tr>
              <a:tr h="81280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300" spc="10" dirty="0">
                          <a:latin typeface="Courier New"/>
                          <a:cs typeface="Courier New"/>
                        </a:rPr>
                        <a:t>animation-play-state</a:t>
                      </a:r>
                      <a:endParaRPr sz="1300">
                        <a:latin typeface="Courier New"/>
                        <a:cs typeface="Courier New"/>
                      </a:endParaRPr>
                    </a:p>
                  </a:txBody>
                  <a:tcPr marL="0" marR="0" marT="3809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03200" marR="347345">
                        <a:lnSpc>
                          <a:spcPct val="102699"/>
                        </a:lnSpc>
                        <a:spcBef>
                          <a:spcPts val="95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Được sử dụng để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xác định tình trạng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của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các hình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ảnh 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động,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xem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liệu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nó có đang chạy hay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dừng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lại.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Giá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mặc  định là</a:t>
                      </a:r>
                      <a:r>
                        <a:rPr sz="1300" spc="-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running'.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1285" marB="0">
                    <a:solidFill>
                      <a:srgbClr val="F1DCDB"/>
                    </a:solidFill>
                  </a:tcPr>
                </a:tc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1015728" y="4544315"/>
            <a:ext cx="4602480" cy="1746994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40812">
              <a:lnSpc>
                <a:spcPts val="2607"/>
              </a:lnSpc>
              <a:spcBef>
                <a:spcPts val="144"/>
              </a:spcBef>
            </a:pPr>
            <a:r>
              <a:rPr b="1" spc="5" dirty="0">
                <a:latin typeface="Calibri"/>
                <a:cs typeface="Calibri"/>
              </a:rPr>
              <a:t>Cú</a:t>
            </a:r>
            <a:r>
              <a:rPr b="1" spc="239" dirty="0">
                <a:latin typeface="Calibri"/>
                <a:cs typeface="Calibri"/>
              </a:rPr>
              <a:t> </a:t>
            </a:r>
            <a:r>
              <a:rPr b="1" spc="5" dirty="0">
                <a:latin typeface="Calibri"/>
                <a:cs typeface="Calibri"/>
              </a:rPr>
              <a:t>pháp:</a:t>
            </a:r>
            <a:endParaRPr>
              <a:latin typeface="Calibri"/>
              <a:cs typeface="Calibri"/>
            </a:endParaRPr>
          </a:p>
          <a:p>
            <a:pPr marL="15114">
              <a:lnSpc>
                <a:spcPts val="2607"/>
              </a:lnSpc>
            </a:pPr>
            <a:r>
              <a:rPr spc="5" dirty="0">
                <a:latin typeface="Courier New"/>
                <a:cs typeface="Courier New"/>
              </a:rPr>
              <a:t>@keyframes</a:t>
            </a:r>
            <a:r>
              <a:rPr spc="-19" dirty="0">
                <a:latin typeface="Courier New"/>
                <a:cs typeface="Courier New"/>
              </a:rPr>
              <a:t> </a:t>
            </a:r>
            <a:r>
              <a:rPr spc="5" dirty="0">
                <a:latin typeface="Courier New"/>
                <a:cs typeface="Courier New"/>
              </a:rPr>
              <a:t>myfirst</a:t>
            </a:r>
            <a:endParaRPr>
              <a:latin typeface="Courier New"/>
              <a:cs typeface="Courier New"/>
            </a:endParaRPr>
          </a:p>
          <a:p>
            <a:pPr marL="15114">
              <a:spcBef>
                <a:spcPts val="559"/>
              </a:spcBef>
            </a:pPr>
            <a:r>
              <a:rPr spc="5" dirty="0">
                <a:latin typeface="Courier New"/>
                <a:cs typeface="Courier New"/>
              </a:rPr>
              <a:t>{</a:t>
            </a:r>
            <a:endParaRPr>
              <a:latin typeface="Courier New"/>
              <a:cs typeface="Courier New"/>
            </a:endParaRPr>
          </a:p>
          <a:p>
            <a:pPr marL="15114">
              <a:spcBef>
                <a:spcPts val="553"/>
              </a:spcBef>
            </a:pPr>
            <a:r>
              <a:rPr spc="5" dirty="0">
                <a:latin typeface="Courier New"/>
                <a:cs typeface="Courier New"/>
              </a:rPr>
              <a:t>from {background:</a:t>
            </a:r>
            <a:r>
              <a:rPr spc="-19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red;}</a:t>
            </a:r>
            <a:endParaRPr>
              <a:latin typeface="Courier New"/>
              <a:cs typeface="Courier New"/>
            </a:endParaRPr>
          </a:p>
          <a:p>
            <a:pPr marL="15114">
              <a:spcBef>
                <a:spcPts val="559"/>
              </a:spcBef>
            </a:pPr>
            <a:r>
              <a:rPr spc="5" dirty="0">
                <a:latin typeface="Courier New"/>
                <a:cs typeface="Courier New"/>
              </a:rPr>
              <a:t>to </a:t>
            </a:r>
            <a:r>
              <a:rPr dirty="0">
                <a:latin typeface="Courier New"/>
                <a:cs typeface="Courier New"/>
              </a:rPr>
              <a:t>{background:</a:t>
            </a:r>
            <a:r>
              <a:rPr spc="30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yellow;}</a:t>
            </a:r>
            <a:endParaRPr>
              <a:latin typeface="Courier New"/>
              <a:cs typeface="Courier New"/>
            </a:endParaRPr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111798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38071"/>
            <a:ext cx="65049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CẤU HÌNH </a:t>
            </a:r>
            <a:r>
              <a:rPr lang="vi-VN" spc="-11" dirty="0"/>
              <a:t>ANIMATION</a:t>
            </a:r>
            <a:r>
              <a:rPr lang="vi-VN" spc="-60" dirty="0"/>
              <a:t> </a:t>
            </a:r>
            <a:r>
              <a:rPr lang="vi-VN" spc="-5" dirty="0"/>
              <a:t>3-7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8" y="588012"/>
            <a:ext cx="9917006" cy="5786562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37831">
              <a:lnSpc>
                <a:spcPts val="2577"/>
              </a:lnSpc>
              <a:spcBef>
                <a:spcPts val="144"/>
              </a:spcBef>
            </a:pPr>
            <a:r>
              <a:rPr spc="5" dirty="0">
                <a:latin typeface="Courier New"/>
                <a:cs typeface="Courier New"/>
              </a:rPr>
              <a:t>}</a:t>
            </a:r>
            <a:endParaRPr dirty="0">
              <a:latin typeface="Courier New"/>
              <a:cs typeface="Courier New"/>
            </a:endParaRPr>
          </a:p>
          <a:p>
            <a:pPr marL="337831">
              <a:lnSpc>
                <a:spcPts val="2523"/>
              </a:lnSpc>
            </a:pPr>
            <a:r>
              <a:rPr spc="5" dirty="0">
                <a:latin typeface="Courier New"/>
                <a:cs typeface="Courier New"/>
              </a:rPr>
              <a:t>@-moz-keyframes </a:t>
            </a:r>
            <a:r>
              <a:rPr dirty="0">
                <a:latin typeface="Courier New"/>
                <a:cs typeface="Courier New"/>
              </a:rPr>
              <a:t>myfirst /* Firefox</a:t>
            </a:r>
            <a:r>
              <a:rPr spc="60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*/</a:t>
            </a:r>
          </a:p>
          <a:p>
            <a:pPr marL="337831">
              <a:lnSpc>
                <a:spcPts val="2529"/>
              </a:lnSpc>
            </a:pPr>
            <a:r>
              <a:rPr spc="5" dirty="0">
                <a:latin typeface="Courier New"/>
                <a:cs typeface="Courier New"/>
              </a:rPr>
              <a:t>{</a:t>
            </a:r>
            <a:endParaRPr dirty="0">
              <a:latin typeface="Courier New"/>
              <a:cs typeface="Courier New"/>
            </a:endParaRPr>
          </a:p>
          <a:p>
            <a:pPr marL="337831">
              <a:lnSpc>
                <a:spcPts val="2523"/>
              </a:lnSpc>
            </a:pPr>
            <a:r>
              <a:rPr spc="5" dirty="0">
                <a:latin typeface="Courier New"/>
                <a:cs typeface="Courier New"/>
              </a:rPr>
              <a:t>from </a:t>
            </a:r>
            <a:r>
              <a:rPr dirty="0">
                <a:latin typeface="Courier New"/>
                <a:cs typeface="Courier New"/>
              </a:rPr>
              <a:t>{background:</a:t>
            </a:r>
            <a:r>
              <a:rPr spc="11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red;}</a:t>
            </a:r>
          </a:p>
          <a:p>
            <a:pPr marL="337831">
              <a:lnSpc>
                <a:spcPts val="2523"/>
              </a:lnSpc>
            </a:pPr>
            <a:r>
              <a:rPr spc="5" dirty="0">
                <a:latin typeface="Courier New"/>
                <a:cs typeface="Courier New"/>
              </a:rPr>
              <a:t>to {background:</a:t>
            </a:r>
            <a:r>
              <a:rPr dirty="0">
                <a:latin typeface="Courier New"/>
                <a:cs typeface="Courier New"/>
              </a:rPr>
              <a:t> yellow;}</a:t>
            </a:r>
          </a:p>
          <a:p>
            <a:pPr marL="337831">
              <a:lnSpc>
                <a:spcPts val="2529"/>
              </a:lnSpc>
            </a:pPr>
            <a:r>
              <a:rPr spc="5" dirty="0">
                <a:latin typeface="Courier New"/>
                <a:cs typeface="Courier New"/>
              </a:rPr>
              <a:t>}</a:t>
            </a:r>
            <a:endParaRPr dirty="0">
              <a:latin typeface="Courier New"/>
              <a:cs typeface="Courier New"/>
            </a:endParaRPr>
          </a:p>
          <a:p>
            <a:pPr marL="337831">
              <a:lnSpc>
                <a:spcPts val="2523"/>
              </a:lnSpc>
            </a:pPr>
            <a:r>
              <a:rPr dirty="0">
                <a:latin typeface="Courier New"/>
                <a:cs typeface="Courier New"/>
              </a:rPr>
              <a:t>@-webkit-keyframes myfirst </a:t>
            </a:r>
            <a:r>
              <a:rPr spc="5" dirty="0">
                <a:latin typeface="Courier New"/>
                <a:cs typeface="Courier New"/>
              </a:rPr>
              <a:t>/* </a:t>
            </a:r>
            <a:r>
              <a:rPr dirty="0">
                <a:latin typeface="Courier New"/>
                <a:cs typeface="Courier New"/>
              </a:rPr>
              <a:t>Safari and Chrome</a:t>
            </a:r>
            <a:r>
              <a:rPr spc="239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*/</a:t>
            </a:r>
          </a:p>
          <a:p>
            <a:pPr marL="337831">
              <a:lnSpc>
                <a:spcPts val="2523"/>
              </a:lnSpc>
            </a:pPr>
            <a:r>
              <a:rPr spc="5" dirty="0">
                <a:latin typeface="Courier New"/>
                <a:cs typeface="Courier New"/>
              </a:rPr>
              <a:t>{</a:t>
            </a:r>
            <a:endParaRPr dirty="0">
              <a:latin typeface="Courier New"/>
              <a:cs typeface="Courier New"/>
            </a:endParaRPr>
          </a:p>
          <a:p>
            <a:pPr marL="337831">
              <a:lnSpc>
                <a:spcPts val="2529"/>
              </a:lnSpc>
            </a:pPr>
            <a:r>
              <a:rPr spc="5" dirty="0">
                <a:latin typeface="Courier New"/>
                <a:cs typeface="Courier New"/>
              </a:rPr>
              <a:t>from </a:t>
            </a:r>
            <a:r>
              <a:rPr dirty="0">
                <a:latin typeface="Courier New"/>
                <a:cs typeface="Courier New"/>
              </a:rPr>
              <a:t>{background:</a:t>
            </a:r>
            <a:r>
              <a:rPr spc="11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red;}</a:t>
            </a:r>
          </a:p>
          <a:p>
            <a:pPr marL="337831">
              <a:lnSpc>
                <a:spcPts val="2523"/>
              </a:lnSpc>
            </a:pPr>
            <a:r>
              <a:rPr spc="5" dirty="0">
                <a:latin typeface="Courier New"/>
                <a:cs typeface="Courier New"/>
              </a:rPr>
              <a:t>to {background:</a:t>
            </a:r>
            <a:r>
              <a:rPr dirty="0">
                <a:latin typeface="Courier New"/>
                <a:cs typeface="Courier New"/>
              </a:rPr>
              <a:t> yellow;}</a:t>
            </a:r>
          </a:p>
          <a:p>
            <a:pPr marL="337831">
              <a:lnSpc>
                <a:spcPts val="2577"/>
              </a:lnSpc>
            </a:pPr>
            <a:r>
              <a:rPr spc="5" dirty="0">
                <a:latin typeface="Courier New"/>
                <a:cs typeface="Courier New"/>
              </a:rPr>
              <a:t>}</a:t>
            </a:r>
            <a:endParaRPr dirty="0">
              <a:latin typeface="Courier New"/>
              <a:cs typeface="Courier New"/>
            </a:endParaRPr>
          </a:p>
          <a:p>
            <a:pPr marL="341610" indent="-326493">
              <a:spcBef>
                <a:spcPts val="2179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Mã</a:t>
            </a:r>
            <a:r>
              <a:rPr spc="25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</a:t>
            </a:r>
          </a:p>
          <a:p>
            <a:pPr marL="432303">
              <a:spcBef>
                <a:spcPts val="2344"/>
              </a:spcBef>
            </a:pPr>
            <a:r>
              <a:rPr spc="-5" dirty="0">
                <a:latin typeface="Courier New"/>
                <a:cs typeface="Courier New"/>
              </a:rPr>
              <a:t>&lt;!DOCTYPE html&gt;</a:t>
            </a:r>
            <a:endParaRPr dirty="0">
              <a:latin typeface="Courier New"/>
              <a:cs typeface="Courier New"/>
            </a:endParaRPr>
          </a:p>
          <a:p>
            <a:pPr marL="432303">
              <a:spcBef>
                <a:spcPts val="458"/>
              </a:spcBef>
            </a:pPr>
            <a:r>
              <a:rPr spc="-5" dirty="0">
                <a:latin typeface="Courier New"/>
                <a:cs typeface="Courier New"/>
              </a:rPr>
              <a:t>&lt;html&gt;</a:t>
            </a:r>
            <a:endParaRPr dirty="0">
              <a:latin typeface="Courier New"/>
              <a:cs typeface="Courier New"/>
            </a:endParaRPr>
          </a:p>
          <a:p>
            <a:pPr marL="432303">
              <a:spcBef>
                <a:spcPts val="464"/>
              </a:spcBef>
            </a:pPr>
            <a:r>
              <a:rPr spc="-5" dirty="0">
                <a:latin typeface="Courier New"/>
                <a:cs typeface="Courier New"/>
              </a:rPr>
              <a:t>&lt;head&gt;</a:t>
            </a:r>
            <a:endParaRPr dirty="0">
              <a:latin typeface="Courier New"/>
              <a:cs typeface="Courier New"/>
            </a:endParaRPr>
          </a:p>
          <a:p>
            <a:pPr marL="432303">
              <a:spcBef>
                <a:spcPts val="453"/>
              </a:spcBef>
            </a:pPr>
            <a:r>
              <a:rPr spc="-5" dirty="0">
                <a:latin typeface="Courier New"/>
                <a:cs typeface="Courier New"/>
              </a:rPr>
              <a:t>&lt;style</a:t>
            </a:r>
            <a:r>
              <a:rPr dirty="0">
                <a:latin typeface="Courier New"/>
                <a:cs typeface="Courier New"/>
              </a:rPr>
              <a:t> </a:t>
            </a:r>
            <a:r>
              <a:rPr spc="-5" dirty="0">
                <a:latin typeface="Courier New"/>
                <a:cs typeface="Courier New"/>
              </a:rPr>
              <a:t>type=”text/css”&gt;</a:t>
            </a:r>
            <a:endParaRPr dirty="0">
              <a:latin typeface="Courier New"/>
              <a:cs typeface="Courier New"/>
            </a:endParaRP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321265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95221"/>
            <a:ext cx="65049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CẤU HÌNH </a:t>
            </a:r>
            <a:r>
              <a:rPr lang="vi-VN" spc="-11" dirty="0"/>
              <a:t>ANIMATION</a:t>
            </a:r>
            <a:r>
              <a:rPr lang="vi-VN" spc="-60" dirty="0"/>
              <a:t> </a:t>
            </a:r>
            <a:r>
              <a:rPr lang="vi-VN" spc="-5" dirty="0"/>
              <a:t>4-7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15825" y="744980"/>
            <a:ext cx="11872977" cy="5700672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div {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width:200px; height:200px; background:red; position:relative;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border-radius:100px; animation-name:myfirst;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animation-duration:4s; animation-timing-function:linear;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animation-delay:1s; animation-iteration-count:infinite;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animation-direction:alternate; animation-play-state:running;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/* Firefox: */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-moz-border-radius:100px;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-moz-animation-name:myfirst;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-moz-animation-duration:4s;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-moz-animation-timing-function:linear;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-moz-animation-delay:1s;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-moz-animation-iteration-count:infinite;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-moz-animation-direction:alternate;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-moz-animation-play-state:running;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/* Safari and Chrome: */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-webkit-border-radius:100px;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-webkit-animation-name:myfirst;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-webkit-animation-duration:4s;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-webkit-animation-timing-function:linear;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-webkit-animation-delay:1s;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-webkit-animation-iteration-count:infinite; </a:t>
            </a: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409566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-3429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60931"/>
            <a:ext cx="65049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CẤU HÌNH </a:t>
            </a:r>
            <a:r>
              <a:rPr lang="vi-VN" spc="-11" dirty="0"/>
              <a:t>ANIMATION</a:t>
            </a:r>
            <a:r>
              <a:rPr lang="vi-VN" spc="-60" dirty="0"/>
              <a:t> </a:t>
            </a:r>
            <a:r>
              <a:rPr lang="vi-VN" spc="-5" dirty="0"/>
              <a:t>5-7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15825" y="744980"/>
            <a:ext cx="11872977" cy="5700672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-webkit-animation-direction:alternate;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-webkit-animation-play-state:running;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@keyframes myfirst {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0%   {background:red; left:0px; top:0px;}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25%  {background:yellow; left:300px; top:0px;}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50%  {background:blue; left:300px; top:300px;}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75%  {background:green; left:0px; top:300px;}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100% {background:red; left:0px; top:0px;}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} @-moz-keyframes myfirst { /* Firefox */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0%   {background:red; left:0px; top:0px;}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25%  {background:yellow; left:300px; top:0px;}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50%  {background:blue; left:300px; top:300px;}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75%  {background:green; left:0px; top:300px;}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100% {background:red; left:0px; top:0px;}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} @-webkit-keyframes myfirst { /* Safari and Chrome */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0%   {background:red; left:0px; top:0px;}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25%  {background:yellow; left:200px; top:0px;}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50%  {background:blue; left:200px; top:200px;}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75%  {background:green; left:0px; top:200px;}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	100% {background:red; left:0px; top:0px;} </a:t>
            </a:r>
          </a:p>
          <a:p>
            <a:pPr marL="15114">
              <a:spcBef>
                <a:spcPts val="114"/>
              </a:spcBef>
            </a:pPr>
            <a:r>
              <a:rPr lang="vi-VN" sz="1600" dirty="0">
                <a:latin typeface="Courier New"/>
                <a:cs typeface="Courier New"/>
              </a:rPr>
              <a:t>}</a:t>
            </a: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315605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49501"/>
            <a:ext cx="65049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CẤU HÌNH </a:t>
            </a:r>
            <a:r>
              <a:rPr lang="vi-VN" spc="-11" dirty="0"/>
              <a:t>ANIMATION</a:t>
            </a:r>
            <a:r>
              <a:rPr lang="vi-VN" spc="-60" dirty="0"/>
              <a:t> </a:t>
            </a:r>
            <a:r>
              <a:rPr lang="vi-VN" spc="-5" dirty="0"/>
              <a:t>6-7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37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121395" y="1130883"/>
            <a:ext cx="8175413" cy="2548263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114" marR="587991">
              <a:lnSpc>
                <a:spcPct val="120000"/>
              </a:lnSpc>
              <a:spcBef>
                <a:spcPts val="119"/>
              </a:spcBef>
              <a:tabLst>
                <a:tab pos="739900" algn="l"/>
              </a:tabLst>
            </a:pPr>
            <a:r>
              <a:rPr lang="en-US" sz="1900" spc="-5" dirty="0">
                <a:latin typeface="Courier New"/>
                <a:cs typeface="Courier New"/>
              </a:rPr>
              <a:t>&lt;/style&gt; </a:t>
            </a:r>
          </a:p>
          <a:p>
            <a:pPr marL="15114" marR="587991">
              <a:lnSpc>
                <a:spcPct val="120000"/>
              </a:lnSpc>
              <a:spcBef>
                <a:spcPts val="119"/>
              </a:spcBef>
              <a:tabLst>
                <a:tab pos="739900" algn="l"/>
              </a:tabLst>
            </a:pPr>
            <a:r>
              <a:rPr lang="en-US" sz="1900" spc="-5" dirty="0">
                <a:latin typeface="Courier New"/>
                <a:cs typeface="Courier New"/>
              </a:rPr>
              <a:t>&lt;/head&gt; </a:t>
            </a:r>
          </a:p>
          <a:p>
            <a:pPr marL="15114" marR="587991">
              <a:lnSpc>
                <a:spcPct val="120000"/>
              </a:lnSpc>
              <a:spcBef>
                <a:spcPts val="119"/>
              </a:spcBef>
              <a:tabLst>
                <a:tab pos="739900" algn="l"/>
              </a:tabLst>
            </a:pPr>
            <a:r>
              <a:rPr lang="en-US" sz="1900" spc="-5" dirty="0">
                <a:latin typeface="Courier New"/>
                <a:cs typeface="Courier New"/>
              </a:rPr>
              <a:t>&lt;body&gt; </a:t>
            </a:r>
          </a:p>
          <a:p>
            <a:pPr marL="15114" marR="587991">
              <a:lnSpc>
                <a:spcPct val="120000"/>
              </a:lnSpc>
              <a:spcBef>
                <a:spcPts val="119"/>
              </a:spcBef>
              <a:tabLst>
                <a:tab pos="739900" algn="l"/>
              </a:tabLst>
            </a:pPr>
            <a:r>
              <a:rPr lang="en-US" sz="1900" spc="-5" dirty="0">
                <a:latin typeface="Courier New"/>
                <a:cs typeface="Courier New"/>
              </a:rPr>
              <a:t>	&lt;p&gt;&lt;b&gt;Note:&lt;/b&gt; Animation&lt;/p&gt;</a:t>
            </a:r>
          </a:p>
          <a:p>
            <a:pPr marL="15114" marR="587991">
              <a:lnSpc>
                <a:spcPct val="120000"/>
              </a:lnSpc>
              <a:spcBef>
                <a:spcPts val="119"/>
              </a:spcBef>
              <a:tabLst>
                <a:tab pos="739900" algn="l"/>
              </a:tabLst>
            </a:pPr>
            <a:r>
              <a:rPr lang="en-US" sz="1900" spc="-5" dirty="0">
                <a:latin typeface="Courier New"/>
                <a:cs typeface="Courier New"/>
              </a:rPr>
              <a:t>	&lt;div&gt;&lt;/div&gt; </a:t>
            </a:r>
          </a:p>
          <a:p>
            <a:pPr marL="15114" marR="587991">
              <a:lnSpc>
                <a:spcPct val="120000"/>
              </a:lnSpc>
              <a:spcBef>
                <a:spcPts val="119"/>
              </a:spcBef>
              <a:tabLst>
                <a:tab pos="739900" algn="l"/>
              </a:tabLst>
            </a:pPr>
            <a:r>
              <a:rPr lang="en-US" sz="1900" spc="-5" dirty="0">
                <a:latin typeface="Courier New"/>
                <a:cs typeface="Courier New"/>
              </a:rPr>
              <a:t>&lt;/body&gt;</a:t>
            </a:r>
          </a:p>
          <a:p>
            <a:pPr marL="15114" marR="587991">
              <a:lnSpc>
                <a:spcPct val="120000"/>
              </a:lnSpc>
              <a:spcBef>
                <a:spcPts val="119"/>
              </a:spcBef>
              <a:tabLst>
                <a:tab pos="739900" algn="l"/>
              </a:tabLst>
            </a:pPr>
            <a:r>
              <a:rPr lang="en-US" sz="1900" spc="-5" dirty="0">
                <a:latin typeface="Courier New"/>
                <a:cs typeface="Courier New"/>
              </a:rPr>
              <a:t>&lt;/html&gt;</a:t>
            </a:r>
            <a:endParaRPr sz="1900" dirty="0">
              <a:latin typeface="Courier New"/>
              <a:cs typeface="Courier New"/>
            </a:endParaRP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235937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38071"/>
            <a:ext cx="6504941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CẤU HÌNH </a:t>
            </a:r>
            <a:r>
              <a:rPr lang="vi-VN" spc="-11" dirty="0"/>
              <a:t>ANIMATION</a:t>
            </a:r>
            <a:r>
              <a:rPr lang="vi-VN" spc="-60" dirty="0"/>
              <a:t> </a:t>
            </a:r>
            <a:r>
              <a:rPr lang="vi-VN" spc="-5" dirty="0"/>
              <a:t>7-7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38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8" y="933069"/>
            <a:ext cx="1458806" cy="29531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5" dirty="0">
                <a:latin typeface="Calibri"/>
                <a:cs typeface="Calibri"/>
              </a:rPr>
              <a:t>Kết</a:t>
            </a:r>
            <a:r>
              <a:rPr spc="-8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quả.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66977" y="1277875"/>
            <a:ext cx="7989825" cy="50276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221229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5" y="66899"/>
            <a:ext cx="11376827" cy="508468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25"/>
              </a:spcBef>
            </a:pPr>
            <a:r>
              <a:rPr lang="vi-VN" dirty="0" smtClean="0"/>
              <a:t>SỬ </a:t>
            </a:r>
            <a:r>
              <a:rPr lang="vi-VN" spc="-5" dirty="0"/>
              <a:t>DỤNG CSS3 </a:t>
            </a:r>
            <a:r>
              <a:rPr lang="vi-VN" spc="-11" dirty="0"/>
              <a:t>TRÊN </a:t>
            </a:r>
            <a:r>
              <a:rPr lang="vi-VN" spc="-5" dirty="0"/>
              <a:t>THIẾT BỊ </a:t>
            </a:r>
            <a:r>
              <a:rPr lang="vi-VN" dirty="0" smtClean="0"/>
              <a:t>MOBILE</a:t>
            </a:r>
            <a:r>
              <a:rPr lang="vi-VN" spc="19" dirty="0"/>
              <a:t> </a:t>
            </a:r>
            <a:r>
              <a:rPr lang="vi-VN" dirty="0" smtClean="0"/>
              <a:t>1-2</a:t>
            </a:r>
            <a:endParaRPr lang="vi-VN" dirty="0"/>
          </a:p>
        </p:txBody>
      </p:sp>
      <p:sp>
        <p:nvSpPr>
          <p:cNvPr id="14" name="object 14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39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407415" y="1197103"/>
            <a:ext cx="11277600" cy="501651"/>
          </a:xfrm>
          <a:custGeom>
            <a:avLst/>
            <a:gdLst/>
            <a:ahLst/>
            <a:cxnLst/>
            <a:rect l="l" t="t" r="r" b="b"/>
            <a:pathLst>
              <a:path w="8458200" h="501650">
                <a:moveTo>
                  <a:pt x="8374634" y="0"/>
                </a:moveTo>
                <a:lnTo>
                  <a:pt x="83566" y="0"/>
                </a:lnTo>
                <a:lnTo>
                  <a:pt x="51038" y="6574"/>
                </a:lnTo>
                <a:lnTo>
                  <a:pt x="24476" y="24495"/>
                </a:lnTo>
                <a:lnTo>
                  <a:pt x="6567" y="51059"/>
                </a:lnTo>
                <a:lnTo>
                  <a:pt x="0" y="83565"/>
                </a:lnTo>
                <a:lnTo>
                  <a:pt x="0" y="417829"/>
                </a:lnTo>
                <a:lnTo>
                  <a:pt x="6567" y="450336"/>
                </a:lnTo>
                <a:lnTo>
                  <a:pt x="24476" y="476900"/>
                </a:lnTo>
                <a:lnTo>
                  <a:pt x="51038" y="494821"/>
                </a:lnTo>
                <a:lnTo>
                  <a:pt x="83566" y="501396"/>
                </a:lnTo>
                <a:lnTo>
                  <a:pt x="8374634" y="501396"/>
                </a:lnTo>
                <a:lnTo>
                  <a:pt x="8407140" y="494821"/>
                </a:lnTo>
                <a:lnTo>
                  <a:pt x="8433704" y="476900"/>
                </a:lnTo>
                <a:lnTo>
                  <a:pt x="8451625" y="450336"/>
                </a:lnTo>
                <a:lnTo>
                  <a:pt x="8458200" y="417829"/>
                </a:lnTo>
                <a:lnTo>
                  <a:pt x="8458200" y="83565"/>
                </a:lnTo>
                <a:lnTo>
                  <a:pt x="8451625" y="51059"/>
                </a:lnTo>
                <a:lnTo>
                  <a:pt x="8433704" y="24495"/>
                </a:lnTo>
                <a:lnTo>
                  <a:pt x="8407140" y="6574"/>
                </a:lnTo>
                <a:lnTo>
                  <a:pt x="8374634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07415" y="1197103"/>
            <a:ext cx="11277600" cy="501651"/>
          </a:xfrm>
          <a:custGeom>
            <a:avLst/>
            <a:gdLst/>
            <a:ahLst/>
            <a:cxnLst/>
            <a:rect l="l" t="t" r="r" b="b"/>
            <a:pathLst>
              <a:path w="8458200" h="501650">
                <a:moveTo>
                  <a:pt x="0" y="83565"/>
                </a:moveTo>
                <a:lnTo>
                  <a:pt x="6567" y="51059"/>
                </a:lnTo>
                <a:lnTo>
                  <a:pt x="24476" y="24495"/>
                </a:lnTo>
                <a:lnTo>
                  <a:pt x="51038" y="6574"/>
                </a:lnTo>
                <a:lnTo>
                  <a:pt x="83566" y="0"/>
                </a:lnTo>
                <a:lnTo>
                  <a:pt x="8374634" y="0"/>
                </a:lnTo>
                <a:lnTo>
                  <a:pt x="8407140" y="6574"/>
                </a:lnTo>
                <a:lnTo>
                  <a:pt x="8433704" y="24495"/>
                </a:lnTo>
                <a:lnTo>
                  <a:pt x="8451625" y="51059"/>
                </a:lnTo>
                <a:lnTo>
                  <a:pt x="8458200" y="83565"/>
                </a:lnTo>
                <a:lnTo>
                  <a:pt x="8458200" y="417829"/>
                </a:lnTo>
                <a:lnTo>
                  <a:pt x="8451625" y="450336"/>
                </a:lnTo>
                <a:lnTo>
                  <a:pt x="8433704" y="476900"/>
                </a:lnTo>
                <a:lnTo>
                  <a:pt x="8407140" y="494821"/>
                </a:lnTo>
                <a:lnTo>
                  <a:pt x="8374634" y="501396"/>
                </a:lnTo>
                <a:lnTo>
                  <a:pt x="83566" y="501396"/>
                </a:lnTo>
                <a:lnTo>
                  <a:pt x="51038" y="494821"/>
                </a:lnTo>
                <a:lnTo>
                  <a:pt x="24476" y="476900"/>
                </a:lnTo>
                <a:lnTo>
                  <a:pt x="6567" y="450336"/>
                </a:lnTo>
                <a:lnTo>
                  <a:pt x="0" y="417829"/>
                </a:lnTo>
                <a:lnTo>
                  <a:pt x="0" y="8356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07415" y="1772411"/>
            <a:ext cx="11277600" cy="500381"/>
          </a:xfrm>
          <a:custGeom>
            <a:avLst/>
            <a:gdLst/>
            <a:ahLst/>
            <a:cxnLst/>
            <a:rect l="l" t="t" r="r" b="b"/>
            <a:pathLst>
              <a:path w="8458200" h="500380">
                <a:moveTo>
                  <a:pt x="8374888" y="0"/>
                </a:moveTo>
                <a:lnTo>
                  <a:pt x="83312" y="0"/>
                </a:lnTo>
                <a:lnTo>
                  <a:pt x="50883" y="6552"/>
                </a:lnTo>
                <a:lnTo>
                  <a:pt x="24401" y="24415"/>
                </a:lnTo>
                <a:lnTo>
                  <a:pt x="6547" y="50899"/>
                </a:lnTo>
                <a:lnTo>
                  <a:pt x="0" y="83312"/>
                </a:lnTo>
                <a:lnTo>
                  <a:pt x="0" y="416560"/>
                </a:lnTo>
                <a:lnTo>
                  <a:pt x="6547" y="448972"/>
                </a:lnTo>
                <a:lnTo>
                  <a:pt x="24401" y="475456"/>
                </a:lnTo>
                <a:lnTo>
                  <a:pt x="50883" y="493319"/>
                </a:lnTo>
                <a:lnTo>
                  <a:pt x="83312" y="499872"/>
                </a:lnTo>
                <a:lnTo>
                  <a:pt x="8374888" y="499872"/>
                </a:lnTo>
                <a:lnTo>
                  <a:pt x="8407300" y="493319"/>
                </a:lnTo>
                <a:lnTo>
                  <a:pt x="8433784" y="475456"/>
                </a:lnTo>
                <a:lnTo>
                  <a:pt x="8451647" y="448972"/>
                </a:lnTo>
                <a:lnTo>
                  <a:pt x="8458200" y="416560"/>
                </a:lnTo>
                <a:lnTo>
                  <a:pt x="8458200" y="83312"/>
                </a:lnTo>
                <a:lnTo>
                  <a:pt x="8451647" y="50899"/>
                </a:lnTo>
                <a:lnTo>
                  <a:pt x="8433784" y="24415"/>
                </a:lnTo>
                <a:lnTo>
                  <a:pt x="8407300" y="6552"/>
                </a:lnTo>
                <a:lnTo>
                  <a:pt x="8374888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7415" y="1760981"/>
            <a:ext cx="11277600" cy="500381"/>
          </a:xfrm>
          <a:custGeom>
            <a:avLst/>
            <a:gdLst/>
            <a:ahLst/>
            <a:cxnLst/>
            <a:rect l="l" t="t" r="r" b="b"/>
            <a:pathLst>
              <a:path w="8458200" h="500380">
                <a:moveTo>
                  <a:pt x="0" y="83312"/>
                </a:moveTo>
                <a:lnTo>
                  <a:pt x="6547" y="50899"/>
                </a:lnTo>
                <a:lnTo>
                  <a:pt x="24401" y="24415"/>
                </a:lnTo>
                <a:lnTo>
                  <a:pt x="50883" y="6552"/>
                </a:lnTo>
                <a:lnTo>
                  <a:pt x="83312" y="0"/>
                </a:lnTo>
                <a:lnTo>
                  <a:pt x="8374888" y="0"/>
                </a:lnTo>
                <a:lnTo>
                  <a:pt x="8407300" y="6552"/>
                </a:lnTo>
                <a:lnTo>
                  <a:pt x="8433784" y="24415"/>
                </a:lnTo>
                <a:lnTo>
                  <a:pt x="8451647" y="50899"/>
                </a:lnTo>
                <a:lnTo>
                  <a:pt x="8458200" y="83312"/>
                </a:lnTo>
                <a:lnTo>
                  <a:pt x="8458200" y="416560"/>
                </a:lnTo>
                <a:lnTo>
                  <a:pt x="8451647" y="448972"/>
                </a:lnTo>
                <a:lnTo>
                  <a:pt x="8433784" y="475456"/>
                </a:lnTo>
                <a:lnTo>
                  <a:pt x="8407300" y="493319"/>
                </a:lnTo>
                <a:lnTo>
                  <a:pt x="8374888" y="499872"/>
                </a:lnTo>
                <a:lnTo>
                  <a:pt x="83312" y="499872"/>
                </a:lnTo>
                <a:lnTo>
                  <a:pt x="50883" y="493319"/>
                </a:lnTo>
                <a:lnTo>
                  <a:pt x="24401" y="475456"/>
                </a:lnTo>
                <a:lnTo>
                  <a:pt x="6547" y="448972"/>
                </a:lnTo>
                <a:lnTo>
                  <a:pt x="0" y="416560"/>
                </a:lnTo>
                <a:lnTo>
                  <a:pt x="0" y="83312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07415" y="2325081"/>
            <a:ext cx="11277600" cy="510540"/>
          </a:xfrm>
          <a:custGeom>
            <a:avLst/>
            <a:gdLst/>
            <a:ahLst/>
            <a:cxnLst/>
            <a:rect l="l" t="t" r="r" b="b"/>
            <a:pathLst>
              <a:path w="8458200" h="510539">
                <a:moveTo>
                  <a:pt x="8373110" y="0"/>
                </a:moveTo>
                <a:lnTo>
                  <a:pt x="85090" y="0"/>
                </a:lnTo>
                <a:lnTo>
                  <a:pt x="51970" y="6687"/>
                </a:lnTo>
                <a:lnTo>
                  <a:pt x="24923" y="24923"/>
                </a:lnTo>
                <a:lnTo>
                  <a:pt x="6687" y="51970"/>
                </a:lnTo>
                <a:lnTo>
                  <a:pt x="0" y="85089"/>
                </a:lnTo>
                <a:lnTo>
                  <a:pt x="0" y="425450"/>
                </a:lnTo>
                <a:lnTo>
                  <a:pt x="6687" y="458569"/>
                </a:lnTo>
                <a:lnTo>
                  <a:pt x="24923" y="485616"/>
                </a:lnTo>
                <a:lnTo>
                  <a:pt x="51970" y="503852"/>
                </a:lnTo>
                <a:lnTo>
                  <a:pt x="85090" y="510539"/>
                </a:lnTo>
                <a:lnTo>
                  <a:pt x="8373110" y="510539"/>
                </a:lnTo>
                <a:lnTo>
                  <a:pt x="8406229" y="503852"/>
                </a:lnTo>
                <a:lnTo>
                  <a:pt x="8433276" y="485616"/>
                </a:lnTo>
                <a:lnTo>
                  <a:pt x="8451512" y="458569"/>
                </a:lnTo>
                <a:lnTo>
                  <a:pt x="8458200" y="425450"/>
                </a:lnTo>
                <a:lnTo>
                  <a:pt x="8458200" y="85089"/>
                </a:lnTo>
                <a:lnTo>
                  <a:pt x="8451512" y="51970"/>
                </a:lnTo>
                <a:lnTo>
                  <a:pt x="8433276" y="24923"/>
                </a:lnTo>
                <a:lnTo>
                  <a:pt x="8406229" y="6687"/>
                </a:lnTo>
                <a:lnTo>
                  <a:pt x="8373110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7415" y="2313651"/>
            <a:ext cx="11277600" cy="510540"/>
          </a:xfrm>
          <a:custGeom>
            <a:avLst/>
            <a:gdLst/>
            <a:ahLst/>
            <a:cxnLst/>
            <a:rect l="l" t="t" r="r" b="b"/>
            <a:pathLst>
              <a:path w="8458200" h="510539">
                <a:moveTo>
                  <a:pt x="0" y="85089"/>
                </a:moveTo>
                <a:lnTo>
                  <a:pt x="6687" y="51970"/>
                </a:lnTo>
                <a:lnTo>
                  <a:pt x="24923" y="24923"/>
                </a:lnTo>
                <a:lnTo>
                  <a:pt x="51970" y="6687"/>
                </a:lnTo>
                <a:lnTo>
                  <a:pt x="85090" y="0"/>
                </a:lnTo>
                <a:lnTo>
                  <a:pt x="8373110" y="0"/>
                </a:lnTo>
                <a:lnTo>
                  <a:pt x="8406229" y="6687"/>
                </a:lnTo>
                <a:lnTo>
                  <a:pt x="8433276" y="24923"/>
                </a:lnTo>
                <a:lnTo>
                  <a:pt x="8451512" y="51970"/>
                </a:lnTo>
                <a:lnTo>
                  <a:pt x="8458200" y="85089"/>
                </a:lnTo>
                <a:lnTo>
                  <a:pt x="8458200" y="425450"/>
                </a:lnTo>
                <a:lnTo>
                  <a:pt x="8451512" y="458569"/>
                </a:lnTo>
                <a:lnTo>
                  <a:pt x="8433276" y="485616"/>
                </a:lnTo>
                <a:lnTo>
                  <a:pt x="8406229" y="503852"/>
                </a:lnTo>
                <a:lnTo>
                  <a:pt x="8373110" y="510539"/>
                </a:lnTo>
                <a:lnTo>
                  <a:pt x="85090" y="510539"/>
                </a:lnTo>
                <a:lnTo>
                  <a:pt x="51970" y="503852"/>
                </a:lnTo>
                <a:lnTo>
                  <a:pt x="24923" y="485616"/>
                </a:lnTo>
                <a:lnTo>
                  <a:pt x="6687" y="458569"/>
                </a:lnTo>
                <a:lnTo>
                  <a:pt x="0" y="425450"/>
                </a:lnTo>
                <a:lnTo>
                  <a:pt x="0" y="85089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07415" y="2865881"/>
            <a:ext cx="11277600" cy="487680"/>
          </a:xfrm>
          <a:custGeom>
            <a:avLst/>
            <a:gdLst/>
            <a:ahLst/>
            <a:cxnLst/>
            <a:rect l="l" t="t" r="r" b="b"/>
            <a:pathLst>
              <a:path w="8458200" h="487679">
                <a:moveTo>
                  <a:pt x="8376920" y="0"/>
                </a:moveTo>
                <a:lnTo>
                  <a:pt x="81280" y="0"/>
                </a:lnTo>
                <a:lnTo>
                  <a:pt x="49640" y="6395"/>
                </a:lnTo>
                <a:lnTo>
                  <a:pt x="23804" y="23828"/>
                </a:lnTo>
                <a:lnTo>
                  <a:pt x="6386" y="49666"/>
                </a:lnTo>
                <a:lnTo>
                  <a:pt x="0" y="81279"/>
                </a:lnTo>
                <a:lnTo>
                  <a:pt x="0" y="406400"/>
                </a:lnTo>
                <a:lnTo>
                  <a:pt x="6386" y="438013"/>
                </a:lnTo>
                <a:lnTo>
                  <a:pt x="23804" y="463851"/>
                </a:lnTo>
                <a:lnTo>
                  <a:pt x="49640" y="481284"/>
                </a:lnTo>
                <a:lnTo>
                  <a:pt x="81280" y="487679"/>
                </a:lnTo>
                <a:lnTo>
                  <a:pt x="8376920" y="487679"/>
                </a:lnTo>
                <a:lnTo>
                  <a:pt x="8408533" y="481284"/>
                </a:lnTo>
                <a:lnTo>
                  <a:pt x="8434371" y="463851"/>
                </a:lnTo>
                <a:lnTo>
                  <a:pt x="8451804" y="438013"/>
                </a:lnTo>
                <a:lnTo>
                  <a:pt x="8458200" y="406400"/>
                </a:lnTo>
                <a:lnTo>
                  <a:pt x="8458200" y="81279"/>
                </a:lnTo>
                <a:lnTo>
                  <a:pt x="8451804" y="49666"/>
                </a:lnTo>
                <a:lnTo>
                  <a:pt x="8434371" y="23828"/>
                </a:lnTo>
                <a:lnTo>
                  <a:pt x="8408533" y="6395"/>
                </a:lnTo>
                <a:lnTo>
                  <a:pt x="8376920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7415" y="2865881"/>
            <a:ext cx="11277600" cy="487680"/>
          </a:xfrm>
          <a:custGeom>
            <a:avLst/>
            <a:gdLst/>
            <a:ahLst/>
            <a:cxnLst/>
            <a:rect l="l" t="t" r="r" b="b"/>
            <a:pathLst>
              <a:path w="8458200" h="487679">
                <a:moveTo>
                  <a:pt x="0" y="81279"/>
                </a:moveTo>
                <a:lnTo>
                  <a:pt x="6386" y="49666"/>
                </a:lnTo>
                <a:lnTo>
                  <a:pt x="23804" y="23828"/>
                </a:lnTo>
                <a:lnTo>
                  <a:pt x="49640" y="6395"/>
                </a:lnTo>
                <a:lnTo>
                  <a:pt x="81280" y="0"/>
                </a:lnTo>
                <a:lnTo>
                  <a:pt x="8376920" y="0"/>
                </a:lnTo>
                <a:lnTo>
                  <a:pt x="8408533" y="6395"/>
                </a:lnTo>
                <a:lnTo>
                  <a:pt x="8434371" y="23828"/>
                </a:lnTo>
                <a:lnTo>
                  <a:pt x="8451804" y="49666"/>
                </a:lnTo>
                <a:lnTo>
                  <a:pt x="8458200" y="81279"/>
                </a:lnTo>
                <a:lnTo>
                  <a:pt x="8458200" y="406400"/>
                </a:lnTo>
                <a:lnTo>
                  <a:pt x="8451804" y="438013"/>
                </a:lnTo>
                <a:lnTo>
                  <a:pt x="8434371" y="463851"/>
                </a:lnTo>
                <a:lnTo>
                  <a:pt x="8408533" y="481284"/>
                </a:lnTo>
                <a:lnTo>
                  <a:pt x="8376920" y="487679"/>
                </a:lnTo>
                <a:lnTo>
                  <a:pt x="81280" y="487679"/>
                </a:lnTo>
                <a:lnTo>
                  <a:pt x="49640" y="481284"/>
                </a:lnTo>
                <a:lnTo>
                  <a:pt x="23804" y="463851"/>
                </a:lnTo>
                <a:lnTo>
                  <a:pt x="6386" y="438013"/>
                </a:lnTo>
                <a:lnTo>
                  <a:pt x="0" y="406400"/>
                </a:lnTo>
                <a:lnTo>
                  <a:pt x="0" y="81279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466668" y="1344979"/>
            <a:ext cx="11679395" cy="4795032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871">
              <a:spcBef>
                <a:spcPts val="119"/>
              </a:spcBef>
            </a:pPr>
            <a:r>
              <a:rPr spc="-5" dirty="0">
                <a:latin typeface="Arial"/>
                <a:cs typeface="Arial"/>
              </a:rPr>
              <a:t>There are </a:t>
            </a:r>
            <a:r>
              <a:rPr spc="-11" dirty="0">
                <a:latin typeface="Arial"/>
                <a:cs typeface="Arial"/>
              </a:rPr>
              <a:t>different </a:t>
            </a:r>
            <a:r>
              <a:rPr spc="-24" dirty="0">
                <a:latin typeface="Arial"/>
                <a:cs typeface="Arial"/>
              </a:rPr>
              <a:t>ways </a:t>
            </a:r>
            <a:r>
              <a:rPr dirty="0">
                <a:latin typeface="Arial"/>
                <a:cs typeface="Arial"/>
              </a:rPr>
              <a:t>to </a:t>
            </a:r>
            <a:r>
              <a:rPr spc="-5" dirty="0">
                <a:latin typeface="Arial"/>
                <a:cs typeface="Arial"/>
              </a:rPr>
              <a:t>provide </a:t>
            </a:r>
            <a:r>
              <a:rPr spc="-19" dirty="0">
                <a:latin typeface="Arial"/>
                <a:cs typeface="Arial"/>
              </a:rPr>
              <a:t>Web </a:t>
            </a:r>
            <a:r>
              <a:rPr spc="-5" dirty="0">
                <a:latin typeface="Arial"/>
                <a:cs typeface="Arial"/>
              </a:rPr>
              <a:t>pages </a:t>
            </a:r>
            <a:r>
              <a:rPr dirty="0">
                <a:latin typeface="Arial"/>
                <a:cs typeface="Arial"/>
              </a:rPr>
              <a:t>for </a:t>
            </a:r>
            <a:r>
              <a:rPr spc="-5" dirty="0">
                <a:latin typeface="Arial"/>
                <a:cs typeface="Arial"/>
              </a:rPr>
              <a:t>mobile</a:t>
            </a:r>
            <a:r>
              <a:rPr spc="190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devices.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60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15114" marR="1033140">
              <a:lnSpc>
                <a:spcPts val="2225"/>
              </a:lnSpc>
            </a:pPr>
            <a:r>
              <a:rPr dirty="0">
                <a:latin typeface="Arial"/>
                <a:cs typeface="Arial"/>
              </a:rPr>
              <a:t>The </a:t>
            </a:r>
            <a:r>
              <a:rPr spc="-5" dirty="0">
                <a:latin typeface="Arial"/>
                <a:cs typeface="Arial"/>
              </a:rPr>
              <a:t>user can make use </a:t>
            </a:r>
            <a:r>
              <a:rPr dirty="0">
                <a:latin typeface="Arial"/>
                <a:cs typeface="Arial"/>
              </a:rPr>
              <a:t>of </a:t>
            </a:r>
            <a:r>
              <a:rPr spc="-5" dirty="0">
                <a:latin typeface="Arial"/>
                <a:cs typeface="Arial"/>
              </a:rPr>
              <a:t>style sheet </a:t>
            </a:r>
            <a:r>
              <a:rPr dirty="0">
                <a:latin typeface="Arial"/>
                <a:cs typeface="Arial"/>
              </a:rPr>
              <a:t>for the </a:t>
            </a:r>
            <a:r>
              <a:rPr spc="-5" dirty="0">
                <a:latin typeface="Arial"/>
                <a:cs typeface="Arial"/>
              </a:rPr>
              <a:t>handheld devices (all mobile  </a:t>
            </a:r>
            <a:r>
              <a:rPr spc="-11" dirty="0">
                <a:latin typeface="Arial"/>
                <a:cs typeface="Arial"/>
              </a:rPr>
              <a:t>browsers </a:t>
            </a:r>
            <a:r>
              <a:rPr spc="-5" dirty="0">
                <a:latin typeface="Arial"/>
                <a:cs typeface="Arial"/>
              </a:rPr>
              <a:t>do not recognize</a:t>
            </a:r>
            <a:r>
              <a:rPr spc="95" dirty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it).</a:t>
            </a:r>
          </a:p>
          <a:p>
            <a:pPr marL="15871" marR="164758">
              <a:lnSpc>
                <a:spcPts val="2225"/>
              </a:lnSpc>
              <a:spcBef>
                <a:spcPts val="1536"/>
              </a:spcBef>
            </a:pPr>
            <a:r>
              <a:rPr spc="-11" dirty="0">
                <a:latin typeface="Arial"/>
                <a:cs typeface="Arial"/>
              </a:rPr>
              <a:t>IPhone’s </a:t>
            </a:r>
            <a:r>
              <a:rPr dirty="0">
                <a:latin typeface="Arial"/>
                <a:cs typeface="Arial"/>
              </a:rPr>
              <a:t>Safari </a:t>
            </a:r>
            <a:r>
              <a:rPr spc="-5" dirty="0">
                <a:latin typeface="Arial"/>
                <a:cs typeface="Arial"/>
              </a:rPr>
              <a:t>and </a:t>
            </a:r>
            <a:r>
              <a:rPr spc="-11" dirty="0">
                <a:latin typeface="Arial"/>
                <a:cs typeface="Arial"/>
              </a:rPr>
              <a:t>Opera’s </a:t>
            </a:r>
            <a:r>
              <a:rPr spc="-5" dirty="0">
                <a:latin typeface="Arial"/>
                <a:cs typeface="Arial"/>
              </a:rPr>
              <a:t>Mini </a:t>
            </a:r>
            <a:r>
              <a:rPr spc="-11" dirty="0">
                <a:latin typeface="Arial"/>
                <a:cs typeface="Arial"/>
              </a:rPr>
              <a:t>browsers </a:t>
            </a:r>
            <a:r>
              <a:rPr spc="-5" dirty="0">
                <a:latin typeface="Arial"/>
                <a:cs typeface="Arial"/>
              </a:rPr>
              <a:t>support </a:t>
            </a:r>
            <a:r>
              <a:rPr dirty="0">
                <a:latin typeface="Arial"/>
                <a:cs typeface="Arial"/>
              </a:rPr>
              <a:t>a </a:t>
            </a:r>
            <a:r>
              <a:rPr spc="-5" dirty="0">
                <a:latin typeface="Arial"/>
                <a:cs typeface="Arial"/>
              </a:rPr>
              <a:t>new </a:t>
            </a:r>
            <a:r>
              <a:rPr dirty="0">
                <a:latin typeface="Arial"/>
                <a:cs typeface="Arial"/>
              </a:rPr>
              <a:t>feature </a:t>
            </a:r>
            <a:r>
              <a:rPr spc="-5" dirty="0">
                <a:latin typeface="Arial"/>
                <a:cs typeface="Arial"/>
              </a:rPr>
              <a:t>of CSS3 called  media</a:t>
            </a:r>
            <a:r>
              <a:rPr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queries.</a:t>
            </a:r>
            <a:endParaRPr dirty="0">
              <a:latin typeface="Arial"/>
              <a:cs typeface="Arial"/>
            </a:endParaRPr>
          </a:p>
          <a:p>
            <a:pPr marL="15114">
              <a:spcBef>
                <a:spcPts val="2105"/>
              </a:spcBef>
            </a:pPr>
            <a:r>
              <a:rPr dirty="0">
                <a:latin typeface="Arial"/>
                <a:cs typeface="Arial"/>
              </a:rPr>
              <a:t>These </a:t>
            </a:r>
            <a:r>
              <a:rPr spc="-5" dirty="0">
                <a:latin typeface="Arial"/>
                <a:cs typeface="Arial"/>
              </a:rPr>
              <a:t>queries allow </a:t>
            </a:r>
            <a:r>
              <a:rPr dirty="0">
                <a:latin typeface="Arial"/>
                <a:cs typeface="Arial"/>
              </a:rPr>
              <a:t>the </a:t>
            </a:r>
            <a:r>
              <a:rPr spc="-5" dirty="0">
                <a:latin typeface="Arial"/>
                <a:cs typeface="Arial"/>
              </a:rPr>
              <a:t>user </a:t>
            </a:r>
            <a:r>
              <a:rPr dirty="0">
                <a:latin typeface="Arial"/>
                <a:cs typeface="Arial"/>
              </a:rPr>
              <a:t>to specify </a:t>
            </a:r>
            <a:r>
              <a:rPr spc="-5" dirty="0">
                <a:latin typeface="Arial"/>
                <a:cs typeface="Arial"/>
              </a:rPr>
              <a:t>a conditional expression </a:t>
            </a:r>
            <a:r>
              <a:rPr dirty="0">
                <a:latin typeface="Arial"/>
                <a:cs typeface="Arial"/>
              </a:rPr>
              <a:t>for </a:t>
            </a:r>
            <a:r>
              <a:rPr spc="-5" dirty="0">
                <a:latin typeface="Arial"/>
                <a:cs typeface="Arial"/>
              </a:rPr>
              <a:t>media</a:t>
            </a:r>
            <a:r>
              <a:rPr spc="190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type.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24"/>
              </a:spcBef>
            </a:pPr>
            <a:endParaRPr sz="3000" dirty="0">
              <a:latin typeface="Times New Roman"/>
              <a:cs typeface="Times New Roman"/>
            </a:endParaRPr>
          </a:p>
          <a:p>
            <a:pPr marL="467067" marR="151155" indent="-326493">
              <a:lnSpc>
                <a:spcPts val="2453"/>
              </a:lnSpc>
              <a:spcBef>
                <a:spcPts val="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467824" algn="l"/>
              </a:tabLst>
            </a:pPr>
            <a:r>
              <a:rPr dirty="0">
                <a:latin typeface="Calibri"/>
                <a:cs typeface="Calibri"/>
              </a:rPr>
              <a:t>Following Code Snippet shows the use of </a:t>
            </a:r>
            <a:r>
              <a:rPr spc="5" dirty="0">
                <a:latin typeface="Calibri"/>
                <a:cs typeface="Calibri"/>
              </a:rPr>
              <a:t>a </a:t>
            </a:r>
            <a:r>
              <a:rPr dirty="0">
                <a:latin typeface="Calibri"/>
                <a:cs typeface="Calibri"/>
              </a:rPr>
              <a:t>conditional </a:t>
            </a:r>
            <a:r>
              <a:rPr spc="-5" dirty="0">
                <a:latin typeface="Calibri"/>
                <a:cs typeface="Calibri"/>
              </a:rPr>
              <a:t>expression for </a:t>
            </a:r>
            <a:r>
              <a:rPr dirty="0">
                <a:latin typeface="Calibri"/>
                <a:cs typeface="Calibri"/>
              </a:rPr>
              <a:t>displaying </a:t>
            </a:r>
            <a:r>
              <a:rPr spc="5" dirty="0">
                <a:latin typeface="Calibri"/>
                <a:cs typeface="Calibri"/>
              </a:rPr>
              <a:t>a  </a:t>
            </a:r>
            <a:r>
              <a:rPr dirty="0">
                <a:latin typeface="Calibri"/>
                <a:cs typeface="Calibri"/>
              </a:rPr>
              <a:t>link element where the maximum screen width </a:t>
            </a:r>
            <a:r>
              <a:rPr spc="-5" dirty="0">
                <a:latin typeface="Calibri"/>
                <a:cs typeface="Calibri"/>
              </a:rPr>
              <a:t>for </a:t>
            </a:r>
            <a:r>
              <a:rPr dirty="0">
                <a:latin typeface="Calibri"/>
                <a:cs typeface="Calibri"/>
              </a:rPr>
              <a:t>mobile devices is </a:t>
            </a:r>
            <a:r>
              <a:rPr spc="5" dirty="0">
                <a:latin typeface="Calibri"/>
                <a:cs typeface="Calibri"/>
              </a:rPr>
              <a:t>480</a:t>
            </a:r>
            <a:r>
              <a:rPr spc="-20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pixels.</a:t>
            </a:r>
          </a:p>
          <a:p>
            <a:pPr marL="703625" marR="789027" indent="-145108">
              <a:lnSpc>
                <a:spcPct val="120000"/>
              </a:lnSpc>
              <a:spcBef>
                <a:spcPts val="1601"/>
              </a:spcBef>
            </a:pPr>
            <a:r>
              <a:rPr sz="1900" spc="-5" dirty="0">
                <a:latin typeface="Courier New"/>
                <a:cs typeface="Courier New"/>
              </a:rPr>
              <a:t>&lt;link rel=”stylesheet” href=”styles/mobile.css” media=”only  screen and (max-device-width:</a:t>
            </a:r>
            <a:r>
              <a:rPr sz="1900" spc="30" dirty="0">
                <a:latin typeface="Courier New"/>
                <a:cs typeface="Courier New"/>
              </a:rPr>
              <a:t> </a:t>
            </a:r>
            <a:r>
              <a:rPr sz="1900" spc="-5" dirty="0">
                <a:latin typeface="Courier New"/>
                <a:cs typeface="Courier New"/>
              </a:rPr>
              <a:t>480px)”/&gt;</a:t>
            </a:r>
            <a:endParaRPr sz="1900" dirty="0">
              <a:latin typeface="Courier New"/>
              <a:cs typeface="Courier New"/>
            </a:endParaRPr>
          </a:p>
          <a:p>
            <a:pPr marL="467067" marR="229756" indent="-326493">
              <a:lnSpc>
                <a:spcPts val="2499"/>
              </a:lnSpc>
              <a:spcBef>
                <a:spcPts val="1899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467824" algn="l"/>
              </a:tabLst>
            </a:pPr>
            <a:r>
              <a:rPr dirty="0">
                <a:latin typeface="Calibri"/>
                <a:cs typeface="Calibri"/>
              </a:rPr>
              <a:t>The user can also specify another link element </a:t>
            </a:r>
            <a:r>
              <a:rPr spc="-5" dirty="0">
                <a:latin typeface="Calibri"/>
                <a:cs typeface="Calibri"/>
              </a:rPr>
              <a:t>for </a:t>
            </a:r>
            <a:r>
              <a:rPr dirty="0">
                <a:latin typeface="Calibri"/>
                <a:cs typeface="Calibri"/>
              </a:rPr>
              <a:t>screen media with </a:t>
            </a:r>
            <a:r>
              <a:rPr spc="5" dirty="0">
                <a:latin typeface="Calibri"/>
                <a:cs typeface="Calibri"/>
              </a:rPr>
              <a:t>a minimum  </a:t>
            </a:r>
            <a:r>
              <a:rPr dirty="0">
                <a:latin typeface="Calibri"/>
                <a:cs typeface="Calibri"/>
              </a:rPr>
              <a:t>screen </a:t>
            </a:r>
            <a:r>
              <a:rPr spc="5" dirty="0">
                <a:latin typeface="Calibri"/>
                <a:cs typeface="Calibri"/>
              </a:rPr>
              <a:t>width </a:t>
            </a:r>
            <a:r>
              <a:rPr dirty="0">
                <a:latin typeface="Calibri"/>
                <a:cs typeface="Calibri"/>
              </a:rPr>
              <a:t>of </a:t>
            </a:r>
            <a:r>
              <a:rPr spc="5" dirty="0">
                <a:latin typeface="Calibri"/>
                <a:cs typeface="Calibri"/>
              </a:rPr>
              <a:t>481</a:t>
            </a:r>
            <a:r>
              <a:rPr spc="-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pixels.</a:t>
            </a:r>
          </a:p>
          <a:p>
            <a:pPr marL="467067" marR="6047" indent="-326493">
              <a:lnSpc>
                <a:spcPts val="2453"/>
              </a:lnSpc>
              <a:spcBef>
                <a:spcPts val="4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467824" algn="l"/>
              </a:tabLst>
            </a:pPr>
            <a:r>
              <a:rPr dirty="0">
                <a:latin typeface="Calibri"/>
                <a:cs typeface="Calibri"/>
              </a:rPr>
              <a:t>In other words, the style sheet </a:t>
            </a:r>
            <a:r>
              <a:rPr spc="-5" dirty="0">
                <a:latin typeface="Calibri"/>
                <a:cs typeface="Calibri"/>
              </a:rPr>
              <a:t>for </a:t>
            </a:r>
            <a:r>
              <a:rPr dirty="0">
                <a:latin typeface="Calibri"/>
                <a:cs typeface="Calibri"/>
              </a:rPr>
              <a:t>this element can be used </a:t>
            </a:r>
            <a:r>
              <a:rPr spc="-5" dirty="0">
                <a:latin typeface="Calibri"/>
                <a:cs typeface="Calibri"/>
              </a:rPr>
              <a:t>for standard </a:t>
            </a:r>
            <a:r>
              <a:rPr dirty="0">
                <a:latin typeface="Calibri"/>
                <a:cs typeface="Calibri"/>
              </a:rPr>
              <a:t>computer  screens.</a:t>
            </a:r>
          </a:p>
        </p:txBody>
      </p:sp>
      <p:sp>
        <p:nvSpPr>
          <p:cNvPr id="15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58570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90" y="38071"/>
            <a:ext cx="6438052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ĐỊNH DẠNG HÌNH ẢNH</a:t>
            </a:r>
            <a:r>
              <a:rPr lang="vi-VN" spc="-100" dirty="0"/>
              <a:t> </a:t>
            </a:r>
            <a:r>
              <a:rPr lang="vi-VN" spc="-5" dirty="0"/>
              <a:t>2-4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6" y="890395"/>
            <a:ext cx="7296575" cy="29531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Hai loại hình ảnh sử dụng thuật toán nén file như</a:t>
            </a:r>
            <a:r>
              <a:rPr spc="-1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sau: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17016" y="1890523"/>
            <a:ext cx="10160002" cy="1461771"/>
          </a:xfrm>
          <a:custGeom>
            <a:avLst/>
            <a:gdLst/>
            <a:ahLst/>
            <a:cxnLst/>
            <a:rect l="l" t="t" r="r" b="b"/>
            <a:pathLst>
              <a:path w="7620000" h="1461770">
                <a:moveTo>
                  <a:pt x="0" y="1461515"/>
                </a:moveTo>
                <a:lnTo>
                  <a:pt x="7620000" y="1461515"/>
                </a:lnTo>
                <a:lnTo>
                  <a:pt x="7620000" y="0"/>
                </a:lnTo>
                <a:lnTo>
                  <a:pt x="0" y="0"/>
                </a:lnTo>
                <a:lnTo>
                  <a:pt x="0" y="1461515"/>
                </a:lnTo>
                <a:close/>
              </a:path>
            </a:pathLst>
          </a:custGeom>
          <a:solidFill>
            <a:srgbClr val="F1DCDB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017016" y="1890523"/>
            <a:ext cx="10160002" cy="1461771"/>
          </a:xfrm>
          <a:custGeom>
            <a:avLst/>
            <a:gdLst/>
            <a:ahLst/>
            <a:cxnLst/>
            <a:rect l="l" t="t" r="r" b="b"/>
            <a:pathLst>
              <a:path w="7620000" h="1461770">
                <a:moveTo>
                  <a:pt x="0" y="1461515"/>
                </a:moveTo>
                <a:lnTo>
                  <a:pt x="7620000" y="1461515"/>
                </a:lnTo>
                <a:lnTo>
                  <a:pt x="7620000" y="0"/>
                </a:lnTo>
                <a:lnTo>
                  <a:pt x="0" y="0"/>
                </a:lnTo>
                <a:lnTo>
                  <a:pt x="0" y="1461515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787822" y="2508631"/>
            <a:ext cx="8089052" cy="863624"/>
          </a:xfrm>
          <a:prstGeom prst="rect">
            <a:avLst/>
          </a:prstGeom>
        </p:spPr>
        <p:txBody>
          <a:bodyPr vert="horz" wrap="square" lIns="0" tIns="55172" rIns="0" bIns="0" rtlCol="0">
            <a:spAutoFit/>
          </a:bodyPr>
          <a:lstStyle/>
          <a:p>
            <a:pPr marL="219929" marR="6047" indent="-204815">
              <a:lnSpc>
                <a:spcPts val="1975"/>
              </a:lnSpc>
              <a:spcBef>
                <a:spcPts val="434"/>
              </a:spcBef>
              <a:buChar char="•"/>
              <a:tabLst>
                <a:tab pos="220686" algn="l"/>
              </a:tabLst>
            </a:pPr>
            <a:r>
              <a:rPr sz="1900" spc="-5" dirty="0">
                <a:latin typeface="Arial"/>
                <a:cs typeface="Arial"/>
              </a:rPr>
              <a:t>Kích thước tập tin </a:t>
            </a:r>
            <a:r>
              <a:rPr sz="1900" spc="-11" dirty="0">
                <a:latin typeface="Arial"/>
                <a:cs typeface="Arial"/>
              </a:rPr>
              <a:t>được </a:t>
            </a:r>
            <a:r>
              <a:rPr sz="1900" spc="-5" dirty="0">
                <a:latin typeface="Arial"/>
                <a:cs typeface="Arial"/>
              </a:rPr>
              <a:t>giảm xuống, </a:t>
            </a:r>
            <a:r>
              <a:rPr sz="1900" spc="-11" dirty="0">
                <a:latin typeface="Arial"/>
                <a:cs typeface="Arial"/>
              </a:rPr>
              <a:t>nhưng </a:t>
            </a:r>
            <a:r>
              <a:rPr sz="1900" spc="-5" dirty="0">
                <a:latin typeface="Arial"/>
                <a:cs typeface="Arial"/>
              </a:rPr>
              <a:t>giữ </a:t>
            </a:r>
            <a:r>
              <a:rPr sz="1900" spc="-11" dirty="0">
                <a:latin typeface="Arial"/>
                <a:cs typeface="Arial"/>
              </a:rPr>
              <a:t>một </a:t>
            </a:r>
            <a:r>
              <a:rPr sz="1900" spc="-5" dirty="0">
                <a:latin typeface="Arial"/>
                <a:cs typeface="Arial"/>
              </a:rPr>
              <a:t>bản sao </a:t>
            </a:r>
            <a:r>
              <a:rPr sz="1900" spc="-11" dirty="0">
                <a:latin typeface="Arial"/>
                <a:cs typeface="Arial"/>
              </a:rPr>
              <a:t>của  hình ảnh không nén ban</a:t>
            </a:r>
            <a:r>
              <a:rPr sz="1900" spc="60" dirty="0">
                <a:latin typeface="Arial"/>
                <a:cs typeface="Arial"/>
              </a:rPr>
              <a:t> </a:t>
            </a:r>
            <a:r>
              <a:rPr sz="1900" spc="-11" dirty="0">
                <a:latin typeface="Arial"/>
                <a:cs typeface="Arial"/>
              </a:rPr>
              <a:t>đầu.</a:t>
            </a:r>
            <a:endParaRPr sz="1900">
              <a:latin typeface="Arial"/>
              <a:cs typeface="Arial"/>
            </a:endParaRPr>
          </a:p>
          <a:p>
            <a:pPr marL="219929" indent="-204815">
              <a:lnSpc>
                <a:spcPts val="2284"/>
              </a:lnSpc>
              <a:buChar char="•"/>
              <a:tabLst>
                <a:tab pos="220686" algn="l"/>
              </a:tabLst>
            </a:pPr>
            <a:r>
              <a:rPr sz="1900" spc="-24" dirty="0">
                <a:latin typeface="Arial"/>
                <a:cs typeface="Arial"/>
              </a:rPr>
              <a:t>Tránh </a:t>
            </a:r>
            <a:r>
              <a:rPr sz="1900" spc="-5" dirty="0">
                <a:latin typeface="Arial"/>
                <a:cs typeface="Arial"/>
              </a:rPr>
              <a:t>tích lũy giai </a:t>
            </a:r>
            <a:r>
              <a:rPr sz="1900" spc="-11" dirty="0">
                <a:latin typeface="Arial"/>
                <a:cs typeface="Arial"/>
              </a:rPr>
              <a:t>đoạn nén </a:t>
            </a:r>
            <a:r>
              <a:rPr sz="1900" spc="-5" dirty="0">
                <a:latin typeface="Arial"/>
                <a:cs typeface="Arial"/>
              </a:rPr>
              <a:t>lại khi chỉnh sửa </a:t>
            </a:r>
            <a:r>
              <a:rPr sz="1900" spc="-11" dirty="0">
                <a:latin typeface="Arial"/>
                <a:cs typeface="Arial"/>
              </a:rPr>
              <a:t>hình</a:t>
            </a:r>
            <a:r>
              <a:rPr sz="1900" spc="90" dirty="0">
                <a:latin typeface="Arial"/>
                <a:cs typeface="Arial"/>
              </a:rPr>
              <a:t> </a:t>
            </a:r>
            <a:r>
              <a:rPr sz="1900" spc="-11" dirty="0">
                <a:latin typeface="Arial"/>
                <a:cs typeface="Arial"/>
              </a:rPr>
              <a:t>ảnh.</a:t>
            </a:r>
            <a:endParaRPr sz="1900">
              <a:latin typeface="Arial"/>
              <a:cs typeface="Arial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321815" y="1591818"/>
            <a:ext cx="8815494" cy="826135"/>
          </a:xfrm>
          <a:custGeom>
            <a:avLst/>
            <a:gdLst/>
            <a:ahLst/>
            <a:cxnLst/>
            <a:rect l="l" t="t" r="r" b="b"/>
            <a:pathLst>
              <a:path w="6611620" h="826135">
                <a:moveTo>
                  <a:pt x="6473444" y="0"/>
                </a:moveTo>
                <a:lnTo>
                  <a:pt x="137668" y="0"/>
                </a:lnTo>
                <a:lnTo>
                  <a:pt x="94153" y="7014"/>
                </a:lnTo>
                <a:lnTo>
                  <a:pt x="56361" y="26550"/>
                </a:lnTo>
                <a:lnTo>
                  <a:pt x="26561" y="56345"/>
                </a:lnTo>
                <a:lnTo>
                  <a:pt x="7018" y="94138"/>
                </a:lnTo>
                <a:lnTo>
                  <a:pt x="0" y="137668"/>
                </a:lnTo>
                <a:lnTo>
                  <a:pt x="0" y="688340"/>
                </a:lnTo>
                <a:lnTo>
                  <a:pt x="7018" y="731869"/>
                </a:lnTo>
                <a:lnTo>
                  <a:pt x="26561" y="769662"/>
                </a:lnTo>
                <a:lnTo>
                  <a:pt x="56361" y="799457"/>
                </a:lnTo>
                <a:lnTo>
                  <a:pt x="94153" y="818993"/>
                </a:lnTo>
                <a:lnTo>
                  <a:pt x="137668" y="826008"/>
                </a:lnTo>
                <a:lnTo>
                  <a:pt x="6473444" y="826008"/>
                </a:lnTo>
                <a:lnTo>
                  <a:pt x="6516973" y="818993"/>
                </a:lnTo>
                <a:lnTo>
                  <a:pt x="6554766" y="799457"/>
                </a:lnTo>
                <a:lnTo>
                  <a:pt x="6584561" y="769662"/>
                </a:lnTo>
                <a:lnTo>
                  <a:pt x="6604097" y="731869"/>
                </a:lnTo>
                <a:lnTo>
                  <a:pt x="6611111" y="688340"/>
                </a:lnTo>
                <a:lnTo>
                  <a:pt x="6611111" y="137668"/>
                </a:lnTo>
                <a:lnTo>
                  <a:pt x="6604097" y="94138"/>
                </a:lnTo>
                <a:lnTo>
                  <a:pt x="6584561" y="56345"/>
                </a:lnTo>
                <a:lnTo>
                  <a:pt x="6554766" y="26550"/>
                </a:lnTo>
                <a:lnTo>
                  <a:pt x="6516973" y="7014"/>
                </a:lnTo>
                <a:lnTo>
                  <a:pt x="6473444" y="0"/>
                </a:lnTo>
                <a:close/>
              </a:path>
            </a:pathLst>
          </a:custGeom>
          <a:solidFill>
            <a:srgbClr val="006F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321815" y="1591818"/>
            <a:ext cx="8815494" cy="826135"/>
          </a:xfrm>
          <a:custGeom>
            <a:avLst/>
            <a:gdLst/>
            <a:ahLst/>
            <a:cxnLst/>
            <a:rect l="l" t="t" r="r" b="b"/>
            <a:pathLst>
              <a:path w="6611620" h="826135">
                <a:moveTo>
                  <a:pt x="0" y="137668"/>
                </a:moveTo>
                <a:lnTo>
                  <a:pt x="7018" y="94138"/>
                </a:lnTo>
                <a:lnTo>
                  <a:pt x="26561" y="56345"/>
                </a:lnTo>
                <a:lnTo>
                  <a:pt x="56361" y="26550"/>
                </a:lnTo>
                <a:lnTo>
                  <a:pt x="94153" y="7014"/>
                </a:lnTo>
                <a:lnTo>
                  <a:pt x="137668" y="0"/>
                </a:lnTo>
                <a:lnTo>
                  <a:pt x="6473444" y="0"/>
                </a:lnTo>
                <a:lnTo>
                  <a:pt x="6516973" y="7014"/>
                </a:lnTo>
                <a:lnTo>
                  <a:pt x="6554766" y="26550"/>
                </a:lnTo>
                <a:lnTo>
                  <a:pt x="6584561" y="56345"/>
                </a:lnTo>
                <a:lnTo>
                  <a:pt x="6604097" y="94138"/>
                </a:lnTo>
                <a:lnTo>
                  <a:pt x="6611111" y="137668"/>
                </a:lnTo>
                <a:lnTo>
                  <a:pt x="6611111" y="688340"/>
                </a:lnTo>
                <a:lnTo>
                  <a:pt x="6604097" y="731869"/>
                </a:lnTo>
                <a:lnTo>
                  <a:pt x="6584561" y="769662"/>
                </a:lnTo>
                <a:lnTo>
                  <a:pt x="6554766" y="799457"/>
                </a:lnTo>
                <a:lnTo>
                  <a:pt x="6516973" y="818993"/>
                </a:lnTo>
                <a:lnTo>
                  <a:pt x="6473444" y="826008"/>
                </a:lnTo>
                <a:lnTo>
                  <a:pt x="137668" y="826008"/>
                </a:lnTo>
                <a:lnTo>
                  <a:pt x="94153" y="818993"/>
                </a:lnTo>
                <a:lnTo>
                  <a:pt x="56361" y="799457"/>
                </a:lnTo>
                <a:lnTo>
                  <a:pt x="26561" y="769662"/>
                </a:lnTo>
                <a:lnTo>
                  <a:pt x="7018" y="731869"/>
                </a:lnTo>
                <a:lnTo>
                  <a:pt x="0" y="688340"/>
                </a:lnTo>
                <a:lnTo>
                  <a:pt x="0" y="137668"/>
                </a:lnTo>
                <a:close/>
              </a:path>
            </a:pathLst>
          </a:custGeom>
          <a:ln w="2590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626550" y="1832229"/>
            <a:ext cx="8266917" cy="292261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114">
              <a:spcBef>
                <a:spcPts val="119"/>
              </a:spcBef>
            </a:pPr>
            <a:r>
              <a:rPr b="1" spc="-5" dirty="0">
                <a:solidFill>
                  <a:srgbClr val="FFFFFF"/>
                </a:solidFill>
                <a:latin typeface="Arial"/>
                <a:cs typeface="Arial"/>
              </a:rPr>
              <a:t>Lossless compression(nén </a:t>
            </a:r>
            <a:r>
              <a:rPr b="1" dirty="0">
                <a:solidFill>
                  <a:srgbClr val="FFFFFF"/>
                </a:solidFill>
                <a:latin typeface="Arial"/>
                <a:cs typeface="Arial"/>
              </a:rPr>
              <a:t>ít </a:t>
            </a:r>
            <a:r>
              <a:rPr b="1" spc="-5" dirty="0">
                <a:solidFill>
                  <a:srgbClr val="FFFFFF"/>
                </a:solidFill>
                <a:latin typeface="Arial"/>
                <a:cs typeface="Arial"/>
              </a:rPr>
              <a:t>mất </a:t>
            </a:r>
            <a:r>
              <a:rPr b="1" dirty="0">
                <a:solidFill>
                  <a:srgbClr val="FFFFFF"/>
                </a:solidFill>
                <a:latin typeface="Arial"/>
                <a:cs typeface="Arial"/>
              </a:rPr>
              <a:t>dữ </a:t>
            </a:r>
            <a:r>
              <a:rPr b="1" spc="-5" dirty="0">
                <a:solidFill>
                  <a:srgbClr val="FFFFFF"/>
                </a:solidFill>
                <a:latin typeface="Arial"/>
                <a:cs typeface="Arial"/>
              </a:rPr>
              <a:t>liệu</a:t>
            </a:r>
            <a:r>
              <a:rPr b="1" spc="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b="1" spc="-5" dirty="0">
                <a:solidFill>
                  <a:srgbClr val="FFFFFF"/>
                </a:solidFill>
                <a:latin typeface="Arial"/>
                <a:cs typeface="Arial"/>
              </a:rPr>
              <a:t>nhất)</a:t>
            </a:r>
            <a:endParaRPr dirty="0">
              <a:latin typeface="Arial"/>
              <a:cs typeface="Arial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17016" y="3832099"/>
            <a:ext cx="10160002" cy="2290789"/>
          </a:xfrm>
          <a:custGeom>
            <a:avLst/>
            <a:gdLst/>
            <a:ahLst/>
            <a:cxnLst/>
            <a:rect l="l" t="t" r="r" b="b"/>
            <a:pathLst>
              <a:path w="7620000" h="2117090">
                <a:moveTo>
                  <a:pt x="0" y="2116836"/>
                </a:moveTo>
                <a:lnTo>
                  <a:pt x="7620000" y="2116836"/>
                </a:lnTo>
                <a:lnTo>
                  <a:pt x="7620000" y="0"/>
                </a:lnTo>
                <a:lnTo>
                  <a:pt x="0" y="0"/>
                </a:lnTo>
                <a:lnTo>
                  <a:pt x="0" y="2116836"/>
                </a:lnTo>
                <a:close/>
              </a:path>
            </a:pathLst>
          </a:custGeom>
          <a:solidFill>
            <a:srgbClr val="F1DCDB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17016" y="3832099"/>
            <a:ext cx="10160002" cy="2290789"/>
          </a:xfrm>
          <a:custGeom>
            <a:avLst/>
            <a:gdLst/>
            <a:ahLst/>
            <a:cxnLst/>
            <a:rect l="l" t="t" r="r" b="b"/>
            <a:pathLst>
              <a:path w="7620000" h="2117090">
                <a:moveTo>
                  <a:pt x="0" y="2116836"/>
                </a:moveTo>
                <a:lnTo>
                  <a:pt x="7620000" y="2116836"/>
                </a:lnTo>
                <a:lnTo>
                  <a:pt x="7620000" y="0"/>
                </a:lnTo>
                <a:lnTo>
                  <a:pt x="0" y="0"/>
                </a:lnTo>
                <a:lnTo>
                  <a:pt x="0" y="2116836"/>
                </a:lnTo>
                <a:close/>
              </a:path>
            </a:pathLst>
          </a:custGeom>
          <a:ln w="25907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787821" y="4451350"/>
            <a:ext cx="8366760" cy="1671538"/>
          </a:xfrm>
          <a:prstGeom prst="rect">
            <a:avLst/>
          </a:prstGeom>
        </p:spPr>
        <p:txBody>
          <a:bodyPr vert="horz" wrap="square" lIns="0" tIns="55172" rIns="0" bIns="0" rtlCol="0">
            <a:spAutoFit/>
          </a:bodyPr>
          <a:lstStyle/>
          <a:p>
            <a:pPr marL="219929" marR="6047" indent="-204815">
              <a:lnSpc>
                <a:spcPts val="1975"/>
              </a:lnSpc>
              <a:spcBef>
                <a:spcPts val="434"/>
              </a:spcBef>
              <a:buChar char="•"/>
              <a:tabLst>
                <a:tab pos="220686" algn="l"/>
              </a:tabLst>
            </a:pPr>
            <a:r>
              <a:rPr sz="1900" spc="-11" dirty="0">
                <a:latin typeface="Arial"/>
                <a:cs typeface="Arial"/>
              </a:rPr>
              <a:t>Hình ảnh dường như </a:t>
            </a:r>
            <a:r>
              <a:rPr sz="1900" spc="-5" dirty="0">
                <a:latin typeface="Arial"/>
                <a:cs typeface="Arial"/>
              </a:rPr>
              <a:t>là </a:t>
            </a:r>
            <a:r>
              <a:rPr sz="1900" spc="-11" dirty="0">
                <a:latin typeface="Arial"/>
                <a:cs typeface="Arial"/>
              </a:rPr>
              <a:t>một </a:t>
            </a:r>
            <a:r>
              <a:rPr sz="1900" spc="-5" dirty="0">
                <a:latin typeface="Arial"/>
                <a:cs typeface="Arial"/>
              </a:rPr>
              <a:t>bản sao của </a:t>
            </a:r>
            <a:r>
              <a:rPr sz="1900" spc="-11" dirty="0">
                <a:latin typeface="Arial"/>
                <a:cs typeface="Arial"/>
              </a:rPr>
              <a:t>hình </a:t>
            </a:r>
            <a:r>
              <a:rPr sz="1900" spc="-5" dirty="0">
                <a:latin typeface="Arial"/>
                <a:cs typeface="Arial"/>
              </a:rPr>
              <a:t>ảnh gốc </a:t>
            </a:r>
            <a:r>
              <a:rPr sz="1900" spc="-11" dirty="0">
                <a:latin typeface="Arial"/>
                <a:cs typeface="Arial"/>
              </a:rPr>
              <a:t>nhưng </a:t>
            </a:r>
            <a:r>
              <a:rPr sz="1900" spc="-5" dirty="0">
                <a:latin typeface="Arial"/>
                <a:cs typeface="Arial"/>
              </a:rPr>
              <a:t>trong  thực tế nó </a:t>
            </a:r>
            <a:r>
              <a:rPr sz="1900" spc="-11" dirty="0">
                <a:latin typeface="Arial"/>
                <a:cs typeface="Arial"/>
              </a:rPr>
              <a:t>không phải </a:t>
            </a:r>
            <a:r>
              <a:rPr sz="1900" spc="-5" dirty="0">
                <a:latin typeface="Arial"/>
                <a:cs typeface="Arial"/>
              </a:rPr>
              <a:t>là </a:t>
            </a:r>
            <a:r>
              <a:rPr sz="1900" spc="-11" dirty="0">
                <a:latin typeface="Arial"/>
                <a:cs typeface="Arial"/>
              </a:rPr>
              <a:t>một bản</a:t>
            </a:r>
            <a:r>
              <a:rPr sz="1900" spc="65" dirty="0">
                <a:latin typeface="Arial"/>
                <a:cs typeface="Arial"/>
              </a:rPr>
              <a:t> </a:t>
            </a:r>
            <a:r>
              <a:rPr sz="1900" spc="-11" dirty="0">
                <a:latin typeface="Arial"/>
                <a:cs typeface="Arial"/>
              </a:rPr>
              <a:t>sao.</a:t>
            </a:r>
            <a:endParaRPr sz="1900">
              <a:latin typeface="Arial"/>
              <a:cs typeface="Arial"/>
            </a:endParaRPr>
          </a:p>
          <a:p>
            <a:pPr marL="219929" marR="405094" indent="-204815">
              <a:lnSpc>
                <a:spcPts val="1975"/>
              </a:lnSpc>
              <a:spcBef>
                <a:spcPts val="320"/>
              </a:spcBef>
              <a:buChar char="•"/>
              <a:tabLst>
                <a:tab pos="220686" algn="l"/>
              </a:tabLst>
            </a:pPr>
            <a:r>
              <a:rPr sz="1900" spc="-11" dirty="0">
                <a:latin typeface="Arial"/>
                <a:cs typeface="Arial"/>
              </a:rPr>
              <a:t>Nén </a:t>
            </a:r>
            <a:r>
              <a:rPr sz="1900" spc="-5" dirty="0">
                <a:latin typeface="Arial"/>
                <a:cs typeface="Arial"/>
              </a:rPr>
              <a:t>lossy </a:t>
            </a:r>
            <a:r>
              <a:rPr sz="1900" spc="-11" dirty="0">
                <a:latin typeface="Arial"/>
                <a:cs typeface="Arial"/>
              </a:rPr>
              <a:t>đạt được </a:t>
            </a:r>
            <a:r>
              <a:rPr sz="1900" spc="-5" dirty="0">
                <a:latin typeface="Arial"/>
                <a:cs typeface="Arial"/>
              </a:rPr>
              <a:t>kích thước file </a:t>
            </a:r>
            <a:r>
              <a:rPr sz="1900" spc="-11" dirty="0">
                <a:latin typeface="Arial"/>
                <a:cs typeface="Arial"/>
              </a:rPr>
              <a:t>nhỏ hơn </a:t>
            </a:r>
            <a:r>
              <a:rPr sz="1900" spc="-5" dirty="0">
                <a:latin typeface="Arial"/>
                <a:cs typeface="Arial"/>
              </a:rPr>
              <a:t>khi so sánh với nén  lossless.</a:t>
            </a:r>
            <a:endParaRPr sz="1900">
              <a:latin typeface="Arial"/>
              <a:cs typeface="Arial"/>
            </a:endParaRPr>
          </a:p>
          <a:p>
            <a:pPr marL="219929" marR="101274" indent="-204815">
              <a:lnSpc>
                <a:spcPts val="1975"/>
              </a:lnSpc>
              <a:spcBef>
                <a:spcPts val="315"/>
              </a:spcBef>
              <a:buChar char="•"/>
              <a:tabLst>
                <a:tab pos="220686" algn="l"/>
              </a:tabLst>
            </a:pPr>
            <a:r>
              <a:rPr sz="1900" spc="-11" dirty="0">
                <a:latin typeface="Arial"/>
                <a:cs typeface="Arial"/>
              </a:rPr>
              <a:t>Các </a:t>
            </a:r>
            <a:r>
              <a:rPr sz="1900" spc="-5" dirty="0">
                <a:latin typeface="Arial"/>
                <a:cs typeface="Arial"/>
              </a:rPr>
              <a:t>thuật toán </a:t>
            </a:r>
            <a:r>
              <a:rPr sz="1900" spc="-11" dirty="0">
                <a:latin typeface="Arial"/>
                <a:cs typeface="Arial"/>
              </a:rPr>
              <a:t>nén </a:t>
            </a:r>
            <a:r>
              <a:rPr sz="1900" spc="-5" dirty="0">
                <a:latin typeface="Arial"/>
                <a:cs typeface="Arial"/>
              </a:rPr>
              <a:t>tổn </a:t>
            </a:r>
            <a:r>
              <a:rPr sz="1900" spc="-11" dirty="0">
                <a:latin typeface="Arial"/>
                <a:cs typeface="Arial"/>
              </a:rPr>
              <a:t>hao </a:t>
            </a:r>
            <a:r>
              <a:rPr sz="1900" spc="-5" dirty="0">
                <a:latin typeface="Arial"/>
                <a:cs typeface="Arial"/>
              </a:rPr>
              <a:t>cho </a:t>
            </a:r>
            <a:r>
              <a:rPr sz="1900" spc="-11" dirty="0">
                <a:latin typeface="Arial"/>
                <a:cs typeface="Arial"/>
              </a:rPr>
              <a:t>phép </a:t>
            </a:r>
            <a:r>
              <a:rPr sz="1900" spc="-5" dirty="0">
                <a:latin typeface="Arial"/>
                <a:cs typeface="Arial"/>
              </a:rPr>
              <a:t>biến </a:t>
            </a:r>
            <a:r>
              <a:rPr sz="1900" spc="-11" dirty="0">
                <a:latin typeface="Arial"/>
                <a:cs typeface="Arial"/>
              </a:rPr>
              <a:t>đổi </a:t>
            </a:r>
            <a:r>
              <a:rPr sz="1900" spc="-5" dirty="0">
                <a:latin typeface="Arial"/>
                <a:cs typeface="Arial"/>
              </a:rPr>
              <a:t>bao </a:t>
            </a:r>
            <a:r>
              <a:rPr sz="1900" spc="-11" dirty="0">
                <a:latin typeface="Arial"/>
                <a:cs typeface="Arial"/>
              </a:rPr>
              <a:t>gồm </a:t>
            </a:r>
            <a:r>
              <a:rPr sz="1900" spc="-5" dirty="0">
                <a:latin typeface="Arial"/>
                <a:cs typeface="Arial"/>
              </a:rPr>
              <a:t>chất </a:t>
            </a:r>
            <a:r>
              <a:rPr sz="1900" spc="-11" dirty="0">
                <a:latin typeface="Arial"/>
                <a:cs typeface="Arial"/>
              </a:rPr>
              <a:t>lượng  hình ảnh </a:t>
            </a:r>
            <a:r>
              <a:rPr sz="1900" spc="-5" dirty="0">
                <a:latin typeface="Arial"/>
                <a:cs typeface="Arial"/>
              </a:rPr>
              <a:t>với kích thước tập</a:t>
            </a:r>
            <a:r>
              <a:rPr sz="1900" spc="30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tin.</a:t>
            </a:r>
            <a:endParaRPr sz="19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38071" y="3579117"/>
            <a:ext cx="8833273" cy="832485"/>
          </a:xfrm>
          <a:custGeom>
            <a:avLst/>
            <a:gdLst/>
            <a:ahLst/>
            <a:cxnLst/>
            <a:rect l="l" t="t" r="r" b="b"/>
            <a:pathLst>
              <a:path w="6624955" h="832485">
                <a:moveTo>
                  <a:pt x="6486144" y="0"/>
                </a:moveTo>
                <a:lnTo>
                  <a:pt x="138684" y="0"/>
                </a:lnTo>
                <a:lnTo>
                  <a:pt x="94848" y="7071"/>
                </a:lnTo>
                <a:lnTo>
                  <a:pt x="56778" y="26761"/>
                </a:lnTo>
                <a:lnTo>
                  <a:pt x="26757" y="56784"/>
                </a:lnTo>
                <a:lnTo>
                  <a:pt x="7070" y="94853"/>
                </a:lnTo>
                <a:lnTo>
                  <a:pt x="0" y="138684"/>
                </a:lnTo>
                <a:lnTo>
                  <a:pt x="0" y="693419"/>
                </a:lnTo>
                <a:lnTo>
                  <a:pt x="7070" y="737250"/>
                </a:lnTo>
                <a:lnTo>
                  <a:pt x="26757" y="775319"/>
                </a:lnTo>
                <a:lnTo>
                  <a:pt x="56778" y="805342"/>
                </a:lnTo>
                <a:lnTo>
                  <a:pt x="94848" y="825032"/>
                </a:lnTo>
                <a:lnTo>
                  <a:pt x="138684" y="832104"/>
                </a:lnTo>
                <a:lnTo>
                  <a:pt x="6486144" y="832104"/>
                </a:lnTo>
                <a:lnTo>
                  <a:pt x="6529974" y="825032"/>
                </a:lnTo>
                <a:lnTo>
                  <a:pt x="6568043" y="805342"/>
                </a:lnTo>
                <a:lnTo>
                  <a:pt x="6598066" y="775319"/>
                </a:lnTo>
                <a:lnTo>
                  <a:pt x="6617756" y="737250"/>
                </a:lnTo>
                <a:lnTo>
                  <a:pt x="6624828" y="693419"/>
                </a:lnTo>
                <a:lnTo>
                  <a:pt x="6624828" y="138684"/>
                </a:lnTo>
                <a:lnTo>
                  <a:pt x="6617756" y="94853"/>
                </a:lnTo>
                <a:lnTo>
                  <a:pt x="6598066" y="56784"/>
                </a:lnTo>
                <a:lnTo>
                  <a:pt x="6568043" y="26761"/>
                </a:lnTo>
                <a:lnTo>
                  <a:pt x="6529974" y="7071"/>
                </a:lnTo>
                <a:lnTo>
                  <a:pt x="6486144" y="0"/>
                </a:lnTo>
                <a:close/>
              </a:path>
            </a:pathLst>
          </a:custGeom>
          <a:solidFill>
            <a:srgbClr val="006F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338071" y="3579117"/>
            <a:ext cx="8833273" cy="832485"/>
          </a:xfrm>
          <a:custGeom>
            <a:avLst/>
            <a:gdLst/>
            <a:ahLst/>
            <a:cxnLst/>
            <a:rect l="l" t="t" r="r" b="b"/>
            <a:pathLst>
              <a:path w="6624955" h="832485">
                <a:moveTo>
                  <a:pt x="0" y="138684"/>
                </a:moveTo>
                <a:lnTo>
                  <a:pt x="7070" y="94853"/>
                </a:lnTo>
                <a:lnTo>
                  <a:pt x="26757" y="56784"/>
                </a:lnTo>
                <a:lnTo>
                  <a:pt x="56778" y="26761"/>
                </a:lnTo>
                <a:lnTo>
                  <a:pt x="94848" y="7071"/>
                </a:lnTo>
                <a:lnTo>
                  <a:pt x="138684" y="0"/>
                </a:lnTo>
                <a:lnTo>
                  <a:pt x="6486144" y="0"/>
                </a:lnTo>
                <a:lnTo>
                  <a:pt x="6529974" y="7071"/>
                </a:lnTo>
                <a:lnTo>
                  <a:pt x="6568043" y="26761"/>
                </a:lnTo>
                <a:lnTo>
                  <a:pt x="6598066" y="56784"/>
                </a:lnTo>
                <a:lnTo>
                  <a:pt x="6617756" y="94853"/>
                </a:lnTo>
                <a:lnTo>
                  <a:pt x="6624828" y="138684"/>
                </a:lnTo>
                <a:lnTo>
                  <a:pt x="6624828" y="693419"/>
                </a:lnTo>
                <a:lnTo>
                  <a:pt x="6617756" y="737250"/>
                </a:lnTo>
                <a:lnTo>
                  <a:pt x="6598066" y="775319"/>
                </a:lnTo>
                <a:lnTo>
                  <a:pt x="6568043" y="805342"/>
                </a:lnTo>
                <a:lnTo>
                  <a:pt x="6529974" y="825032"/>
                </a:lnTo>
                <a:lnTo>
                  <a:pt x="6486144" y="832104"/>
                </a:lnTo>
                <a:lnTo>
                  <a:pt x="138684" y="832104"/>
                </a:lnTo>
                <a:lnTo>
                  <a:pt x="94848" y="825032"/>
                </a:lnTo>
                <a:lnTo>
                  <a:pt x="56778" y="805342"/>
                </a:lnTo>
                <a:lnTo>
                  <a:pt x="26757" y="775319"/>
                </a:lnTo>
                <a:lnTo>
                  <a:pt x="7070" y="737250"/>
                </a:lnTo>
                <a:lnTo>
                  <a:pt x="0" y="693419"/>
                </a:lnTo>
                <a:lnTo>
                  <a:pt x="0" y="138684"/>
                </a:lnTo>
                <a:close/>
              </a:path>
            </a:pathLst>
          </a:custGeom>
          <a:ln w="2590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615949" y="3811448"/>
            <a:ext cx="8277518" cy="292261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114">
              <a:spcBef>
                <a:spcPts val="119"/>
              </a:spcBef>
            </a:pPr>
            <a:r>
              <a:rPr b="1" spc="-5" dirty="0">
                <a:solidFill>
                  <a:srgbClr val="FFFFFF"/>
                </a:solidFill>
                <a:latin typeface="Arial"/>
                <a:cs typeface="Arial"/>
              </a:rPr>
              <a:t>Lossy compression (nén mất nhiều </a:t>
            </a:r>
            <a:r>
              <a:rPr b="1" dirty="0">
                <a:solidFill>
                  <a:srgbClr val="FFFFFF"/>
                </a:solidFill>
                <a:latin typeface="Arial"/>
                <a:cs typeface="Arial"/>
              </a:rPr>
              <a:t>dữ</a:t>
            </a:r>
            <a:r>
              <a:rPr b="1" spc="-5" dirty="0">
                <a:solidFill>
                  <a:srgbClr val="FFFFFF"/>
                </a:solidFill>
                <a:latin typeface="Arial"/>
                <a:cs typeface="Arial"/>
              </a:rPr>
              <a:t> liệu)</a:t>
            </a:r>
            <a:endParaRPr dirty="0">
              <a:latin typeface="Arial"/>
              <a:cs typeface="Arial"/>
            </a:endParaRPr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896633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5" y="101189"/>
            <a:ext cx="11286065" cy="508468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25"/>
              </a:spcBef>
            </a:pPr>
            <a:r>
              <a:rPr lang="vi-VN" dirty="0" smtClean="0"/>
              <a:t>SỬ </a:t>
            </a:r>
            <a:r>
              <a:rPr lang="vi-VN" spc="-5" dirty="0"/>
              <a:t>DỤNG CSS3 </a:t>
            </a:r>
            <a:r>
              <a:rPr lang="vi-VN" spc="-11" dirty="0"/>
              <a:t>TRÊN </a:t>
            </a:r>
            <a:r>
              <a:rPr lang="vi-VN" spc="-5" dirty="0"/>
              <a:t>THIẾT BỊ </a:t>
            </a:r>
            <a:r>
              <a:rPr lang="vi-VN" dirty="0" smtClean="0"/>
              <a:t>MOBILE</a:t>
            </a:r>
            <a:r>
              <a:rPr lang="vi-VN" spc="19" dirty="0"/>
              <a:t> </a:t>
            </a:r>
            <a:r>
              <a:rPr lang="vi-VN" dirty="0" smtClean="0"/>
              <a:t>2-2</a:t>
            </a:r>
            <a:endParaRPr lang="vi-VN" dirty="0"/>
          </a:p>
        </p:txBody>
      </p:sp>
      <p:sp>
        <p:nvSpPr>
          <p:cNvPr id="23" name="object 23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40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893067" y="2362961"/>
            <a:ext cx="8609753" cy="472440"/>
          </a:xfrm>
          <a:custGeom>
            <a:avLst/>
            <a:gdLst/>
            <a:ahLst/>
            <a:cxnLst/>
            <a:rect l="l" t="t" r="r" b="b"/>
            <a:pathLst>
              <a:path w="6457315" h="472439">
                <a:moveTo>
                  <a:pt x="6409944" y="0"/>
                </a:moveTo>
                <a:lnTo>
                  <a:pt x="47243" y="0"/>
                </a:lnTo>
                <a:lnTo>
                  <a:pt x="28851" y="3720"/>
                </a:lnTo>
                <a:lnTo>
                  <a:pt x="13835" y="13858"/>
                </a:lnTo>
                <a:lnTo>
                  <a:pt x="3711" y="28878"/>
                </a:lnTo>
                <a:lnTo>
                  <a:pt x="0" y="47243"/>
                </a:lnTo>
                <a:lnTo>
                  <a:pt x="0" y="425196"/>
                </a:lnTo>
                <a:lnTo>
                  <a:pt x="3711" y="443561"/>
                </a:lnTo>
                <a:lnTo>
                  <a:pt x="13835" y="458581"/>
                </a:lnTo>
                <a:lnTo>
                  <a:pt x="28851" y="468719"/>
                </a:lnTo>
                <a:lnTo>
                  <a:pt x="47243" y="472439"/>
                </a:lnTo>
                <a:lnTo>
                  <a:pt x="6409944" y="472439"/>
                </a:lnTo>
                <a:lnTo>
                  <a:pt x="6428309" y="468719"/>
                </a:lnTo>
                <a:lnTo>
                  <a:pt x="6443329" y="458581"/>
                </a:lnTo>
                <a:lnTo>
                  <a:pt x="6453467" y="443561"/>
                </a:lnTo>
                <a:lnTo>
                  <a:pt x="6457187" y="425196"/>
                </a:lnTo>
                <a:lnTo>
                  <a:pt x="6457187" y="47243"/>
                </a:lnTo>
                <a:lnTo>
                  <a:pt x="6453467" y="28878"/>
                </a:lnTo>
                <a:lnTo>
                  <a:pt x="6443329" y="13858"/>
                </a:lnTo>
                <a:lnTo>
                  <a:pt x="6428309" y="3720"/>
                </a:lnTo>
                <a:lnTo>
                  <a:pt x="6409944" y="0"/>
                </a:lnTo>
                <a:close/>
              </a:path>
            </a:pathLst>
          </a:custGeom>
          <a:solidFill>
            <a:srgbClr val="6F2F9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93067" y="2362961"/>
            <a:ext cx="8609753" cy="472440"/>
          </a:xfrm>
          <a:custGeom>
            <a:avLst/>
            <a:gdLst/>
            <a:ahLst/>
            <a:cxnLst/>
            <a:rect l="l" t="t" r="r" b="b"/>
            <a:pathLst>
              <a:path w="6457315" h="472439">
                <a:moveTo>
                  <a:pt x="0" y="47243"/>
                </a:moveTo>
                <a:lnTo>
                  <a:pt x="3711" y="28878"/>
                </a:lnTo>
                <a:lnTo>
                  <a:pt x="13835" y="13858"/>
                </a:lnTo>
                <a:lnTo>
                  <a:pt x="28851" y="3720"/>
                </a:lnTo>
                <a:lnTo>
                  <a:pt x="47243" y="0"/>
                </a:lnTo>
                <a:lnTo>
                  <a:pt x="6409944" y="0"/>
                </a:lnTo>
                <a:lnTo>
                  <a:pt x="6428309" y="3720"/>
                </a:lnTo>
                <a:lnTo>
                  <a:pt x="6443329" y="13858"/>
                </a:lnTo>
                <a:lnTo>
                  <a:pt x="6453467" y="28878"/>
                </a:lnTo>
                <a:lnTo>
                  <a:pt x="6457187" y="47243"/>
                </a:lnTo>
                <a:lnTo>
                  <a:pt x="6457187" y="425196"/>
                </a:lnTo>
                <a:lnTo>
                  <a:pt x="6453467" y="443561"/>
                </a:lnTo>
                <a:lnTo>
                  <a:pt x="6443329" y="458581"/>
                </a:lnTo>
                <a:lnTo>
                  <a:pt x="6428309" y="468719"/>
                </a:lnTo>
                <a:lnTo>
                  <a:pt x="6409944" y="472439"/>
                </a:lnTo>
                <a:lnTo>
                  <a:pt x="47243" y="472439"/>
                </a:lnTo>
                <a:lnTo>
                  <a:pt x="28851" y="468719"/>
                </a:lnTo>
                <a:lnTo>
                  <a:pt x="13835" y="458581"/>
                </a:lnTo>
                <a:lnTo>
                  <a:pt x="3711" y="443561"/>
                </a:lnTo>
                <a:lnTo>
                  <a:pt x="0" y="425196"/>
                </a:lnTo>
                <a:lnTo>
                  <a:pt x="0" y="47243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54632" y="2835401"/>
            <a:ext cx="732367" cy="424180"/>
          </a:xfrm>
          <a:custGeom>
            <a:avLst/>
            <a:gdLst/>
            <a:ahLst/>
            <a:cxnLst/>
            <a:rect l="l" t="t" r="r" b="b"/>
            <a:pathLst>
              <a:path w="549275" h="424179">
                <a:moveTo>
                  <a:pt x="0" y="0"/>
                </a:moveTo>
                <a:lnTo>
                  <a:pt x="0" y="423672"/>
                </a:lnTo>
                <a:lnTo>
                  <a:pt x="548894" y="423672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486154" y="3013712"/>
            <a:ext cx="8567420" cy="492760"/>
          </a:xfrm>
          <a:custGeom>
            <a:avLst/>
            <a:gdLst/>
            <a:ahLst/>
            <a:cxnLst/>
            <a:rect l="l" t="t" r="r" b="b"/>
            <a:pathLst>
              <a:path w="6612890" h="492760">
                <a:moveTo>
                  <a:pt x="6563359" y="0"/>
                </a:moveTo>
                <a:lnTo>
                  <a:pt x="49275" y="0"/>
                </a:lnTo>
                <a:lnTo>
                  <a:pt x="30110" y="3877"/>
                </a:lnTo>
                <a:lnTo>
                  <a:pt x="14446" y="14446"/>
                </a:lnTo>
                <a:lnTo>
                  <a:pt x="3877" y="30110"/>
                </a:lnTo>
                <a:lnTo>
                  <a:pt x="0" y="49275"/>
                </a:lnTo>
                <a:lnTo>
                  <a:pt x="0" y="442975"/>
                </a:lnTo>
                <a:lnTo>
                  <a:pt x="3877" y="462141"/>
                </a:lnTo>
                <a:lnTo>
                  <a:pt x="14446" y="477805"/>
                </a:lnTo>
                <a:lnTo>
                  <a:pt x="30110" y="488374"/>
                </a:lnTo>
                <a:lnTo>
                  <a:pt x="49275" y="492251"/>
                </a:lnTo>
                <a:lnTo>
                  <a:pt x="6563359" y="492251"/>
                </a:lnTo>
                <a:lnTo>
                  <a:pt x="6582525" y="488374"/>
                </a:lnTo>
                <a:lnTo>
                  <a:pt x="6598189" y="477805"/>
                </a:lnTo>
                <a:lnTo>
                  <a:pt x="6608758" y="462141"/>
                </a:lnTo>
                <a:lnTo>
                  <a:pt x="6612636" y="442975"/>
                </a:lnTo>
                <a:lnTo>
                  <a:pt x="6612636" y="49275"/>
                </a:lnTo>
                <a:lnTo>
                  <a:pt x="6608758" y="30110"/>
                </a:lnTo>
                <a:lnTo>
                  <a:pt x="6598189" y="14446"/>
                </a:lnTo>
                <a:lnTo>
                  <a:pt x="6582525" y="3877"/>
                </a:lnTo>
                <a:lnTo>
                  <a:pt x="6563359" y="0"/>
                </a:lnTo>
                <a:close/>
              </a:path>
            </a:pathLst>
          </a:custGeom>
          <a:solidFill>
            <a:srgbClr val="CCC1DA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486153" y="3013712"/>
            <a:ext cx="8567421" cy="492760"/>
          </a:xfrm>
          <a:custGeom>
            <a:avLst/>
            <a:gdLst/>
            <a:ahLst/>
            <a:cxnLst/>
            <a:rect l="l" t="t" r="r" b="b"/>
            <a:pathLst>
              <a:path w="6612890" h="492760">
                <a:moveTo>
                  <a:pt x="0" y="49275"/>
                </a:moveTo>
                <a:lnTo>
                  <a:pt x="3877" y="30110"/>
                </a:lnTo>
                <a:lnTo>
                  <a:pt x="14446" y="14446"/>
                </a:lnTo>
                <a:lnTo>
                  <a:pt x="30110" y="3877"/>
                </a:lnTo>
                <a:lnTo>
                  <a:pt x="49275" y="0"/>
                </a:lnTo>
                <a:lnTo>
                  <a:pt x="6563359" y="0"/>
                </a:lnTo>
                <a:lnTo>
                  <a:pt x="6582525" y="3877"/>
                </a:lnTo>
                <a:lnTo>
                  <a:pt x="6598189" y="14446"/>
                </a:lnTo>
                <a:lnTo>
                  <a:pt x="6608758" y="30110"/>
                </a:lnTo>
                <a:lnTo>
                  <a:pt x="6612636" y="49275"/>
                </a:lnTo>
                <a:lnTo>
                  <a:pt x="6612636" y="442975"/>
                </a:lnTo>
                <a:lnTo>
                  <a:pt x="6608758" y="462141"/>
                </a:lnTo>
                <a:lnTo>
                  <a:pt x="6598189" y="477805"/>
                </a:lnTo>
                <a:lnTo>
                  <a:pt x="6582525" y="488374"/>
                </a:lnTo>
                <a:lnTo>
                  <a:pt x="6563359" y="492251"/>
                </a:lnTo>
                <a:lnTo>
                  <a:pt x="49275" y="492251"/>
                </a:lnTo>
                <a:lnTo>
                  <a:pt x="30110" y="488374"/>
                </a:lnTo>
                <a:lnTo>
                  <a:pt x="14446" y="477805"/>
                </a:lnTo>
                <a:lnTo>
                  <a:pt x="3877" y="462141"/>
                </a:lnTo>
                <a:lnTo>
                  <a:pt x="0" y="442975"/>
                </a:lnTo>
                <a:lnTo>
                  <a:pt x="0" y="49275"/>
                </a:lnTo>
                <a:close/>
              </a:path>
            </a:pathLst>
          </a:custGeom>
          <a:ln w="25907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54632" y="2835401"/>
            <a:ext cx="732367" cy="1099821"/>
          </a:xfrm>
          <a:custGeom>
            <a:avLst/>
            <a:gdLst/>
            <a:ahLst/>
            <a:cxnLst/>
            <a:rect l="l" t="t" r="r" b="b"/>
            <a:pathLst>
              <a:path w="549275" h="1099820">
                <a:moveTo>
                  <a:pt x="0" y="0"/>
                </a:moveTo>
                <a:lnTo>
                  <a:pt x="0" y="1099439"/>
                </a:lnTo>
                <a:lnTo>
                  <a:pt x="548894" y="1099439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486154" y="3679699"/>
            <a:ext cx="8567419" cy="512444"/>
          </a:xfrm>
          <a:custGeom>
            <a:avLst/>
            <a:gdLst/>
            <a:ahLst/>
            <a:cxnLst/>
            <a:rect l="l" t="t" r="r" b="b"/>
            <a:pathLst>
              <a:path w="6632575" h="512445">
                <a:moveTo>
                  <a:pt x="6581267" y="0"/>
                </a:moveTo>
                <a:lnTo>
                  <a:pt x="51181" y="0"/>
                </a:lnTo>
                <a:lnTo>
                  <a:pt x="31289" y="4032"/>
                </a:lnTo>
                <a:lnTo>
                  <a:pt x="15017" y="15017"/>
                </a:lnTo>
                <a:lnTo>
                  <a:pt x="4032" y="31289"/>
                </a:lnTo>
                <a:lnTo>
                  <a:pt x="0" y="51181"/>
                </a:lnTo>
                <a:lnTo>
                  <a:pt x="0" y="460882"/>
                </a:lnTo>
                <a:lnTo>
                  <a:pt x="4032" y="480774"/>
                </a:lnTo>
                <a:lnTo>
                  <a:pt x="15017" y="497046"/>
                </a:lnTo>
                <a:lnTo>
                  <a:pt x="31289" y="508031"/>
                </a:lnTo>
                <a:lnTo>
                  <a:pt x="51181" y="512063"/>
                </a:lnTo>
                <a:lnTo>
                  <a:pt x="6581267" y="512063"/>
                </a:lnTo>
                <a:lnTo>
                  <a:pt x="6601158" y="508031"/>
                </a:lnTo>
                <a:lnTo>
                  <a:pt x="6617430" y="497046"/>
                </a:lnTo>
                <a:lnTo>
                  <a:pt x="6628415" y="480774"/>
                </a:lnTo>
                <a:lnTo>
                  <a:pt x="6632448" y="460882"/>
                </a:lnTo>
                <a:lnTo>
                  <a:pt x="6632448" y="51181"/>
                </a:lnTo>
                <a:lnTo>
                  <a:pt x="6628415" y="31289"/>
                </a:lnTo>
                <a:lnTo>
                  <a:pt x="6617430" y="15017"/>
                </a:lnTo>
                <a:lnTo>
                  <a:pt x="6601158" y="4032"/>
                </a:lnTo>
                <a:lnTo>
                  <a:pt x="658126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486154" y="3679699"/>
            <a:ext cx="8567419" cy="512444"/>
          </a:xfrm>
          <a:custGeom>
            <a:avLst/>
            <a:gdLst/>
            <a:ahLst/>
            <a:cxnLst/>
            <a:rect l="l" t="t" r="r" b="b"/>
            <a:pathLst>
              <a:path w="6632575" h="512445">
                <a:moveTo>
                  <a:pt x="0" y="51181"/>
                </a:moveTo>
                <a:lnTo>
                  <a:pt x="4032" y="31289"/>
                </a:lnTo>
                <a:lnTo>
                  <a:pt x="15017" y="15017"/>
                </a:lnTo>
                <a:lnTo>
                  <a:pt x="31289" y="4032"/>
                </a:lnTo>
                <a:lnTo>
                  <a:pt x="51181" y="0"/>
                </a:lnTo>
                <a:lnTo>
                  <a:pt x="6581267" y="0"/>
                </a:lnTo>
                <a:lnTo>
                  <a:pt x="6601158" y="4032"/>
                </a:lnTo>
                <a:lnTo>
                  <a:pt x="6617430" y="15017"/>
                </a:lnTo>
                <a:lnTo>
                  <a:pt x="6628415" y="31289"/>
                </a:lnTo>
                <a:lnTo>
                  <a:pt x="6632448" y="51181"/>
                </a:lnTo>
                <a:lnTo>
                  <a:pt x="6632448" y="460882"/>
                </a:lnTo>
                <a:lnTo>
                  <a:pt x="6628415" y="480774"/>
                </a:lnTo>
                <a:lnTo>
                  <a:pt x="6617430" y="497046"/>
                </a:lnTo>
                <a:lnTo>
                  <a:pt x="6601158" y="508031"/>
                </a:lnTo>
                <a:lnTo>
                  <a:pt x="6581267" y="512063"/>
                </a:lnTo>
                <a:lnTo>
                  <a:pt x="51181" y="512063"/>
                </a:lnTo>
                <a:lnTo>
                  <a:pt x="31289" y="508031"/>
                </a:lnTo>
                <a:lnTo>
                  <a:pt x="15017" y="497046"/>
                </a:lnTo>
                <a:lnTo>
                  <a:pt x="4032" y="480774"/>
                </a:lnTo>
                <a:lnTo>
                  <a:pt x="0" y="460882"/>
                </a:lnTo>
                <a:lnTo>
                  <a:pt x="0" y="51181"/>
                </a:lnTo>
                <a:close/>
              </a:path>
            </a:pathLst>
          </a:custGeom>
          <a:ln w="25907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54632" y="2835402"/>
            <a:ext cx="732367" cy="1771650"/>
          </a:xfrm>
          <a:custGeom>
            <a:avLst/>
            <a:gdLst/>
            <a:ahLst/>
            <a:cxnLst/>
            <a:rect l="l" t="t" r="r" b="b"/>
            <a:pathLst>
              <a:path w="549275" h="1771650">
                <a:moveTo>
                  <a:pt x="0" y="0"/>
                </a:moveTo>
                <a:lnTo>
                  <a:pt x="0" y="1771650"/>
                </a:lnTo>
                <a:lnTo>
                  <a:pt x="548894" y="1771650"/>
                </a:lnTo>
              </a:path>
            </a:pathLst>
          </a:custGeom>
          <a:ln w="25907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486153" y="4498086"/>
            <a:ext cx="8544557" cy="539749"/>
          </a:xfrm>
          <a:custGeom>
            <a:avLst/>
            <a:gdLst/>
            <a:ahLst/>
            <a:cxnLst/>
            <a:rect l="l" t="t" r="r" b="b"/>
            <a:pathLst>
              <a:path w="6585584" h="539750">
                <a:moveTo>
                  <a:pt x="6531229" y="0"/>
                </a:moveTo>
                <a:lnTo>
                  <a:pt x="53975" y="0"/>
                </a:lnTo>
                <a:lnTo>
                  <a:pt x="32950" y="4236"/>
                </a:lnTo>
                <a:lnTo>
                  <a:pt x="15795" y="15795"/>
                </a:lnTo>
                <a:lnTo>
                  <a:pt x="4236" y="32950"/>
                </a:lnTo>
                <a:lnTo>
                  <a:pt x="0" y="53974"/>
                </a:lnTo>
                <a:lnTo>
                  <a:pt x="0" y="485520"/>
                </a:lnTo>
                <a:lnTo>
                  <a:pt x="4236" y="506545"/>
                </a:lnTo>
                <a:lnTo>
                  <a:pt x="15795" y="523700"/>
                </a:lnTo>
                <a:lnTo>
                  <a:pt x="32950" y="535259"/>
                </a:lnTo>
                <a:lnTo>
                  <a:pt x="53975" y="539495"/>
                </a:lnTo>
                <a:lnTo>
                  <a:pt x="6531229" y="539495"/>
                </a:lnTo>
                <a:lnTo>
                  <a:pt x="6552253" y="535259"/>
                </a:lnTo>
                <a:lnTo>
                  <a:pt x="6569408" y="523700"/>
                </a:lnTo>
                <a:lnTo>
                  <a:pt x="6580967" y="506545"/>
                </a:lnTo>
                <a:lnTo>
                  <a:pt x="6585204" y="485520"/>
                </a:lnTo>
                <a:lnTo>
                  <a:pt x="6585204" y="53974"/>
                </a:lnTo>
                <a:lnTo>
                  <a:pt x="6580967" y="32950"/>
                </a:lnTo>
                <a:lnTo>
                  <a:pt x="6569408" y="15795"/>
                </a:lnTo>
                <a:lnTo>
                  <a:pt x="6552253" y="4236"/>
                </a:lnTo>
                <a:lnTo>
                  <a:pt x="6531229" y="0"/>
                </a:lnTo>
                <a:close/>
              </a:path>
            </a:pathLst>
          </a:custGeom>
          <a:solidFill>
            <a:srgbClr val="C3D59B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486153" y="4509516"/>
            <a:ext cx="8567420" cy="539749"/>
          </a:xfrm>
          <a:custGeom>
            <a:avLst/>
            <a:gdLst/>
            <a:ahLst/>
            <a:cxnLst/>
            <a:rect l="l" t="t" r="r" b="b"/>
            <a:pathLst>
              <a:path w="6585584" h="539750">
                <a:moveTo>
                  <a:pt x="0" y="53974"/>
                </a:moveTo>
                <a:lnTo>
                  <a:pt x="4236" y="32950"/>
                </a:lnTo>
                <a:lnTo>
                  <a:pt x="15795" y="15795"/>
                </a:lnTo>
                <a:lnTo>
                  <a:pt x="32950" y="4236"/>
                </a:lnTo>
                <a:lnTo>
                  <a:pt x="53975" y="0"/>
                </a:lnTo>
                <a:lnTo>
                  <a:pt x="6531229" y="0"/>
                </a:lnTo>
                <a:lnTo>
                  <a:pt x="6552253" y="4236"/>
                </a:lnTo>
                <a:lnTo>
                  <a:pt x="6569408" y="15795"/>
                </a:lnTo>
                <a:lnTo>
                  <a:pt x="6580967" y="32950"/>
                </a:lnTo>
                <a:lnTo>
                  <a:pt x="6585204" y="53974"/>
                </a:lnTo>
                <a:lnTo>
                  <a:pt x="6585204" y="485520"/>
                </a:lnTo>
                <a:lnTo>
                  <a:pt x="6580967" y="506545"/>
                </a:lnTo>
                <a:lnTo>
                  <a:pt x="6569408" y="523700"/>
                </a:lnTo>
                <a:lnTo>
                  <a:pt x="6552253" y="535259"/>
                </a:lnTo>
                <a:lnTo>
                  <a:pt x="6531229" y="539495"/>
                </a:lnTo>
                <a:lnTo>
                  <a:pt x="53975" y="539495"/>
                </a:lnTo>
                <a:lnTo>
                  <a:pt x="32950" y="535259"/>
                </a:lnTo>
                <a:lnTo>
                  <a:pt x="15795" y="523700"/>
                </a:lnTo>
                <a:lnTo>
                  <a:pt x="4236" y="506545"/>
                </a:lnTo>
                <a:lnTo>
                  <a:pt x="0" y="485520"/>
                </a:lnTo>
                <a:lnTo>
                  <a:pt x="0" y="53974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54634" y="2835402"/>
            <a:ext cx="783166" cy="2416809"/>
          </a:xfrm>
          <a:custGeom>
            <a:avLst/>
            <a:gdLst/>
            <a:ahLst/>
            <a:cxnLst/>
            <a:rect l="l" t="t" r="r" b="b"/>
            <a:pathLst>
              <a:path w="587375" h="2416810">
                <a:moveTo>
                  <a:pt x="0" y="0"/>
                </a:moveTo>
                <a:lnTo>
                  <a:pt x="0" y="2416810"/>
                </a:lnTo>
                <a:lnTo>
                  <a:pt x="586867" y="2416810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536953" y="5212081"/>
            <a:ext cx="8516620" cy="469901"/>
          </a:xfrm>
          <a:custGeom>
            <a:avLst/>
            <a:gdLst/>
            <a:ahLst/>
            <a:cxnLst/>
            <a:rect l="l" t="t" r="r" b="b"/>
            <a:pathLst>
              <a:path w="6387465" h="469900">
                <a:moveTo>
                  <a:pt x="6340094" y="0"/>
                </a:moveTo>
                <a:lnTo>
                  <a:pt x="46990" y="0"/>
                </a:lnTo>
                <a:lnTo>
                  <a:pt x="28664" y="3681"/>
                </a:lnTo>
                <a:lnTo>
                  <a:pt x="13731" y="13731"/>
                </a:lnTo>
                <a:lnTo>
                  <a:pt x="3681" y="28664"/>
                </a:lnTo>
                <a:lnTo>
                  <a:pt x="0" y="46989"/>
                </a:lnTo>
                <a:lnTo>
                  <a:pt x="0" y="422401"/>
                </a:lnTo>
                <a:lnTo>
                  <a:pt x="3681" y="440727"/>
                </a:lnTo>
                <a:lnTo>
                  <a:pt x="13731" y="455660"/>
                </a:lnTo>
                <a:lnTo>
                  <a:pt x="28664" y="465710"/>
                </a:lnTo>
                <a:lnTo>
                  <a:pt x="46990" y="469391"/>
                </a:lnTo>
                <a:lnTo>
                  <a:pt x="6340094" y="469391"/>
                </a:lnTo>
                <a:lnTo>
                  <a:pt x="6358419" y="465710"/>
                </a:lnTo>
                <a:lnTo>
                  <a:pt x="6373352" y="455660"/>
                </a:lnTo>
                <a:lnTo>
                  <a:pt x="6383402" y="440727"/>
                </a:lnTo>
                <a:lnTo>
                  <a:pt x="6387084" y="422401"/>
                </a:lnTo>
                <a:lnTo>
                  <a:pt x="6387084" y="46989"/>
                </a:lnTo>
                <a:lnTo>
                  <a:pt x="6383402" y="28664"/>
                </a:lnTo>
                <a:lnTo>
                  <a:pt x="6373352" y="13731"/>
                </a:lnTo>
                <a:lnTo>
                  <a:pt x="6358419" y="3681"/>
                </a:lnTo>
                <a:lnTo>
                  <a:pt x="6340094" y="0"/>
                </a:lnTo>
                <a:close/>
              </a:path>
            </a:pathLst>
          </a:custGeom>
          <a:solidFill>
            <a:srgbClr val="D99593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536953" y="5223511"/>
            <a:ext cx="8516620" cy="469901"/>
          </a:xfrm>
          <a:custGeom>
            <a:avLst/>
            <a:gdLst/>
            <a:ahLst/>
            <a:cxnLst/>
            <a:rect l="l" t="t" r="r" b="b"/>
            <a:pathLst>
              <a:path w="6387465" h="469900">
                <a:moveTo>
                  <a:pt x="0" y="46989"/>
                </a:moveTo>
                <a:lnTo>
                  <a:pt x="3681" y="28664"/>
                </a:lnTo>
                <a:lnTo>
                  <a:pt x="13731" y="13731"/>
                </a:lnTo>
                <a:lnTo>
                  <a:pt x="28664" y="3681"/>
                </a:lnTo>
                <a:lnTo>
                  <a:pt x="46990" y="0"/>
                </a:lnTo>
                <a:lnTo>
                  <a:pt x="6340094" y="0"/>
                </a:lnTo>
                <a:lnTo>
                  <a:pt x="6358419" y="3681"/>
                </a:lnTo>
                <a:lnTo>
                  <a:pt x="6373352" y="13731"/>
                </a:lnTo>
                <a:lnTo>
                  <a:pt x="6383402" y="28664"/>
                </a:lnTo>
                <a:lnTo>
                  <a:pt x="6387084" y="46989"/>
                </a:lnTo>
                <a:lnTo>
                  <a:pt x="6387084" y="422401"/>
                </a:lnTo>
                <a:lnTo>
                  <a:pt x="6383402" y="440727"/>
                </a:lnTo>
                <a:lnTo>
                  <a:pt x="6373352" y="455660"/>
                </a:lnTo>
                <a:lnTo>
                  <a:pt x="6358419" y="465710"/>
                </a:lnTo>
                <a:lnTo>
                  <a:pt x="6340094" y="469391"/>
                </a:lnTo>
                <a:lnTo>
                  <a:pt x="46990" y="469391"/>
                </a:lnTo>
                <a:lnTo>
                  <a:pt x="28664" y="465710"/>
                </a:lnTo>
                <a:lnTo>
                  <a:pt x="13731" y="455660"/>
                </a:lnTo>
                <a:lnTo>
                  <a:pt x="3681" y="440727"/>
                </a:lnTo>
                <a:lnTo>
                  <a:pt x="0" y="422401"/>
                </a:lnTo>
                <a:lnTo>
                  <a:pt x="0" y="46989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54634" y="2835402"/>
            <a:ext cx="783166" cy="3041650"/>
          </a:xfrm>
          <a:custGeom>
            <a:avLst/>
            <a:gdLst/>
            <a:ahLst/>
            <a:cxnLst/>
            <a:rect l="l" t="t" r="r" b="b"/>
            <a:pathLst>
              <a:path w="587375" h="3041650">
                <a:moveTo>
                  <a:pt x="0" y="0"/>
                </a:moveTo>
                <a:lnTo>
                  <a:pt x="0" y="3041180"/>
                </a:lnTo>
                <a:lnTo>
                  <a:pt x="586867" y="3041180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536951" y="5829299"/>
            <a:ext cx="8493759" cy="439421"/>
          </a:xfrm>
          <a:custGeom>
            <a:avLst/>
            <a:gdLst/>
            <a:ahLst/>
            <a:cxnLst/>
            <a:rect l="l" t="t" r="r" b="b"/>
            <a:pathLst>
              <a:path w="6370320" h="439420">
                <a:moveTo>
                  <a:pt x="6326378" y="0"/>
                </a:moveTo>
                <a:lnTo>
                  <a:pt x="43942" y="0"/>
                </a:lnTo>
                <a:lnTo>
                  <a:pt x="26842" y="3448"/>
                </a:lnTo>
                <a:lnTo>
                  <a:pt x="12874" y="12853"/>
                </a:lnTo>
                <a:lnTo>
                  <a:pt x="3454" y="26805"/>
                </a:lnTo>
                <a:lnTo>
                  <a:pt x="0" y="43891"/>
                </a:lnTo>
                <a:lnTo>
                  <a:pt x="0" y="395020"/>
                </a:lnTo>
                <a:lnTo>
                  <a:pt x="3454" y="412106"/>
                </a:lnTo>
                <a:lnTo>
                  <a:pt x="12874" y="426058"/>
                </a:lnTo>
                <a:lnTo>
                  <a:pt x="26842" y="435463"/>
                </a:lnTo>
                <a:lnTo>
                  <a:pt x="43942" y="438912"/>
                </a:lnTo>
                <a:lnTo>
                  <a:pt x="6326378" y="438912"/>
                </a:lnTo>
                <a:lnTo>
                  <a:pt x="6343477" y="435463"/>
                </a:lnTo>
                <a:lnTo>
                  <a:pt x="6357445" y="426058"/>
                </a:lnTo>
                <a:lnTo>
                  <a:pt x="6366865" y="412106"/>
                </a:lnTo>
                <a:lnTo>
                  <a:pt x="6370320" y="395020"/>
                </a:lnTo>
                <a:lnTo>
                  <a:pt x="6370320" y="43891"/>
                </a:lnTo>
                <a:lnTo>
                  <a:pt x="6366865" y="26805"/>
                </a:lnTo>
                <a:lnTo>
                  <a:pt x="6357445" y="12853"/>
                </a:lnTo>
                <a:lnTo>
                  <a:pt x="6343477" y="3448"/>
                </a:lnTo>
                <a:lnTo>
                  <a:pt x="6326378" y="0"/>
                </a:lnTo>
                <a:close/>
              </a:path>
            </a:pathLst>
          </a:custGeom>
          <a:solidFill>
            <a:srgbClr val="94B3D6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2536951" y="5817869"/>
            <a:ext cx="8493759" cy="439421"/>
          </a:xfrm>
          <a:custGeom>
            <a:avLst/>
            <a:gdLst/>
            <a:ahLst/>
            <a:cxnLst/>
            <a:rect l="l" t="t" r="r" b="b"/>
            <a:pathLst>
              <a:path w="6370320" h="439420">
                <a:moveTo>
                  <a:pt x="0" y="43891"/>
                </a:moveTo>
                <a:lnTo>
                  <a:pt x="3454" y="26805"/>
                </a:lnTo>
                <a:lnTo>
                  <a:pt x="12874" y="12853"/>
                </a:lnTo>
                <a:lnTo>
                  <a:pt x="26842" y="3448"/>
                </a:lnTo>
                <a:lnTo>
                  <a:pt x="43942" y="0"/>
                </a:lnTo>
                <a:lnTo>
                  <a:pt x="6326378" y="0"/>
                </a:lnTo>
                <a:lnTo>
                  <a:pt x="6343477" y="3448"/>
                </a:lnTo>
                <a:lnTo>
                  <a:pt x="6357445" y="12853"/>
                </a:lnTo>
                <a:lnTo>
                  <a:pt x="6366865" y="26805"/>
                </a:lnTo>
                <a:lnTo>
                  <a:pt x="6370320" y="43891"/>
                </a:lnTo>
                <a:lnTo>
                  <a:pt x="6370320" y="395020"/>
                </a:lnTo>
                <a:lnTo>
                  <a:pt x="6366865" y="412106"/>
                </a:lnTo>
                <a:lnTo>
                  <a:pt x="6357445" y="426058"/>
                </a:lnTo>
                <a:lnTo>
                  <a:pt x="6343477" y="435463"/>
                </a:lnTo>
                <a:lnTo>
                  <a:pt x="6326378" y="438912"/>
                </a:lnTo>
                <a:lnTo>
                  <a:pt x="43942" y="438912"/>
                </a:lnTo>
                <a:lnTo>
                  <a:pt x="26842" y="435463"/>
                </a:lnTo>
                <a:lnTo>
                  <a:pt x="12874" y="426058"/>
                </a:lnTo>
                <a:lnTo>
                  <a:pt x="3454" y="412106"/>
                </a:lnTo>
                <a:lnTo>
                  <a:pt x="0" y="395020"/>
                </a:lnTo>
                <a:lnTo>
                  <a:pt x="0" y="43891"/>
                </a:lnTo>
                <a:close/>
              </a:path>
            </a:pathLst>
          </a:custGeom>
          <a:ln w="25907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1167975" y="870963"/>
            <a:ext cx="10604925" cy="5363497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Hầu </a:t>
            </a:r>
            <a:r>
              <a:rPr dirty="0">
                <a:latin typeface="Calibri"/>
                <a:cs typeface="Calibri"/>
              </a:rPr>
              <a:t>hết các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 điện thoại di </a:t>
            </a:r>
            <a:r>
              <a:rPr spc="5" dirty="0">
                <a:latin typeface="Calibri"/>
                <a:cs typeface="Calibri"/>
              </a:rPr>
              <a:t>động được </a:t>
            </a:r>
            <a:r>
              <a:rPr spc="-5" dirty="0">
                <a:latin typeface="Calibri"/>
                <a:cs typeface="Calibri"/>
              </a:rPr>
              <a:t>tạo </a:t>
            </a:r>
            <a:r>
              <a:rPr spc="-19" dirty="0">
                <a:latin typeface="Calibri"/>
                <a:cs typeface="Calibri"/>
              </a:rPr>
              <a:t>ra </a:t>
            </a:r>
            <a:r>
              <a:rPr spc="5" dirty="0">
                <a:latin typeface="Calibri"/>
                <a:cs typeface="Calibri"/>
              </a:rPr>
              <a:t>để đứng </a:t>
            </a:r>
            <a:r>
              <a:rPr dirty="0">
                <a:latin typeface="Calibri"/>
                <a:cs typeface="Calibri"/>
              </a:rPr>
              <a:t>trước </a:t>
            </a:r>
            <a:r>
              <a:rPr spc="-5" dirty="0">
                <a:latin typeface="Calibri"/>
                <a:cs typeface="Calibri"/>
              </a:rPr>
              <a:t>tên </a:t>
            </a:r>
            <a:r>
              <a:rPr spc="5" dirty="0">
                <a:latin typeface="Calibri"/>
                <a:cs typeface="Calibri"/>
              </a:rPr>
              <a:t>miền</a:t>
            </a:r>
            <a:r>
              <a:rPr spc="-17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của</a:t>
            </a:r>
            <a:endParaRPr dirty="0">
              <a:latin typeface="Calibri"/>
              <a:cs typeface="Calibri"/>
            </a:endParaRPr>
          </a:p>
          <a:p>
            <a:pPr marL="341610">
              <a:lnSpc>
                <a:spcPts val="2499"/>
              </a:lnSpc>
            </a:pPr>
            <a:r>
              <a:rPr dirty="0">
                <a:latin typeface="Calibri"/>
                <a:cs typeface="Calibri"/>
              </a:rPr>
              <a:t>các trang </a:t>
            </a:r>
            <a:r>
              <a:rPr spc="5" dirty="0">
                <a:latin typeface="Calibri"/>
                <a:cs typeface="Calibri"/>
              </a:rPr>
              <a:t>web chính </a:t>
            </a:r>
            <a:r>
              <a:rPr dirty="0">
                <a:latin typeface="Calibri"/>
                <a:cs typeface="Calibri"/>
              </a:rPr>
              <a:t>với </a:t>
            </a:r>
            <a:r>
              <a:rPr spc="11" dirty="0">
                <a:latin typeface="Calibri"/>
                <a:cs typeface="Calibri"/>
              </a:rPr>
              <a:t>m </a:t>
            </a:r>
            <a:r>
              <a:rPr dirty="0">
                <a:latin typeface="Calibri"/>
                <a:cs typeface="Calibri"/>
              </a:rPr>
              <a:t>ví </a:t>
            </a:r>
            <a:r>
              <a:rPr spc="5" dirty="0">
                <a:latin typeface="Calibri"/>
                <a:cs typeface="Calibri"/>
              </a:rPr>
              <a:t>dụ</a:t>
            </a:r>
            <a:r>
              <a:rPr spc="-190" dirty="0">
                <a:latin typeface="Calibri"/>
                <a:cs typeface="Calibri"/>
              </a:rPr>
              <a:t> </a:t>
            </a:r>
            <a:r>
              <a:rPr b="1" dirty="0">
                <a:latin typeface="Calibri"/>
                <a:cs typeface="Calibri"/>
              </a:rPr>
              <a:t>m.aptech-education.com</a:t>
            </a:r>
            <a:r>
              <a:rPr dirty="0">
                <a:latin typeface="Calibri"/>
                <a:cs typeface="Calibri"/>
              </a:rPr>
              <a:t>.</a:t>
            </a:r>
          </a:p>
          <a:p>
            <a:pPr marL="341610" marR="282659" indent="-326493">
              <a:lnSpc>
                <a:spcPct val="93800"/>
              </a:lnSpc>
              <a:spcBef>
                <a:spcPts val="9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Để </a:t>
            </a:r>
            <a:r>
              <a:rPr dirty="0">
                <a:latin typeface="Calibri"/>
                <a:cs typeface="Calibri"/>
              </a:rPr>
              <a:t>phát hiện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thiết bị di </a:t>
            </a:r>
            <a:r>
              <a:rPr spc="5" dirty="0">
                <a:latin typeface="Calibri"/>
                <a:cs typeface="Calibri"/>
              </a:rPr>
              <a:t>động, một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 có thể sử dụng JavaScript</a:t>
            </a:r>
            <a:r>
              <a:rPr spc="-25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trên  máy khách,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ngôn ngữ kịch bản trên máy chủ, hoặc file Wireless Universal  Resource (WURFL) trên</a:t>
            </a:r>
            <a:r>
              <a:rPr spc="160" dirty="0">
                <a:latin typeface="Calibri"/>
                <a:cs typeface="Calibri"/>
              </a:rPr>
              <a:t> </a:t>
            </a:r>
            <a:r>
              <a:rPr spc="-30" dirty="0">
                <a:latin typeface="Calibri"/>
                <a:cs typeface="Calibri"/>
              </a:rPr>
              <a:t>server.</a:t>
            </a:r>
            <a:endParaRPr dirty="0">
              <a:latin typeface="Calibri"/>
              <a:cs typeface="Calibri"/>
            </a:endParaRPr>
          </a:p>
          <a:p>
            <a:pPr>
              <a:spcBef>
                <a:spcPts val="5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266031" marR="2410159">
              <a:lnSpc>
                <a:spcPts val="1975"/>
              </a:lnSpc>
            </a:pP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Năm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cách để cung cấp các trang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web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cho các thiết bị di </a:t>
            </a:r>
            <a:r>
              <a:rPr sz="1900" spc="-11" dirty="0">
                <a:solidFill>
                  <a:srgbClr val="FFFFFF"/>
                </a:solidFill>
                <a:latin typeface="Arial"/>
                <a:cs typeface="Arial"/>
              </a:rPr>
              <a:t>động như  </a:t>
            </a:r>
            <a:r>
              <a:rPr sz="1900" spc="-5" dirty="0">
                <a:solidFill>
                  <a:srgbClr val="FFFFFF"/>
                </a:solidFill>
                <a:latin typeface="Arial"/>
                <a:cs typeface="Arial"/>
              </a:rPr>
              <a:t>sau:</a:t>
            </a:r>
            <a:endParaRPr sz="1900" dirty="0">
              <a:latin typeface="Arial"/>
              <a:cs typeface="Arial"/>
            </a:endParaRPr>
          </a:p>
          <a:p>
            <a:pPr>
              <a:spcBef>
                <a:spcPts val="41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1688395">
              <a:spcBef>
                <a:spcPts val="5"/>
              </a:spcBef>
            </a:pPr>
            <a:r>
              <a:rPr sz="1900" spc="-11" dirty="0">
                <a:latin typeface="Calibri"/>
                <a:cs typeface="Calibri"/>
              </a:rPr>
              <a:t>Xác </a:t>
            </a:r>
            <a:r>
              <a:rPr sz="1900" spc="-5" dirty="0">
                <a:latin typeface="Calibri"/>
                <a:cs typeface="Calibri"/>
              </a:rPr>
              <a:t>định một style </a:t>
            </a:r>
            <a:r>
              <a:rPr sz="1900" spc="-11" dirty="0">
                <a:latin typeface="Calibri"/>
                <a:cs typeface="Calibri"/>
              </a:rPr>
              <a:t>sheet </a:t>
            </a:r>
            <a:r>
              <a:rPr sz="1900" spc="-5" dirty="0">
                <a:latin typeface="Calibri"/>
                <a:cs typeface="Calibri"/>
              </a:rPr>
              <a:t>cho </a:t>
            </a:r>
            <a:r>
              <a:rPr sz="1900" spc="-11" dirty="0">
                <a:latin typeface="Calibri"/>
                <a:cs typeface="Calibri"/>
              </a:rPr>
              <a:t>các thiết </a:t>
            </a:r>
            <a:r>
              <a:rPr sz="1900" spc="-5" dirty="0">
                <a:latin typeface="Calibri"/>
                <a:cs typeface="Calibri"/>
              </a:rPr>
              <a:t>bị di</a:t>
            </a:r>
            <a:r>
              <a:rPr sz="1900" spc="65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động</a:t>
            </a:r>
            <a:endParaRPr sz="19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900" dirty="0">
              <a:latin typeface="Times New Roman"/>
              <a:cs typeface="Times New Roman"/>
            </a:endParaRPr>
          </a:p>
          <a:p>
            <a:pPr>
              <a:spcBef>
                <a:spcPts val="5"/>
              </a:spcBef>
            </a:pPr>
            <a:endParaRPr sz="1600" dirty="0">
              <a:latin typeface="Times New Roman"/>
              <a:cs typeface="Times New Roman"/>
            </a:endParaRPr>
          </a:p>
          <a:p>
            <a:pPr marL="1689152"/>
            <a:r>
              <a:rPr sz="1900" spc="-5" dirty="0">
                <a:latin typeface="Calibri"/>
                <a:cs typeface="Calibri"/>
              </a:rPr>
              <a:t>Bao </a:t>
            </a:r>
            <a:r>
              <a:rPr sz="1900" spc="-11" dirty="0">
                <a:latin typeface="Calibri"/>
                <a:cs typeface="Calibri"/>
              </a:rPr>
              <a:t>gồm </a:t>
            </a:r>
            <a:r>
              <a:rPr sz="1900" spc="-5" dirty="0">
                <a:latin typeface="Calibri"/>
                <a:cs typeface="Calibri"/>
              </a:rPr>
              <a:t>liên </a:t>
            </a:r>
            <a:r>
              <a:rPr sz="1900" spc="-35" dirty="0">
                <a:latin typeface="Calibri"/>
                <a:cs typeface="Calibri"/>
              </a:rPr>
              <a:t>kết </a:t>
            </a:r>
            <a:r>
              <a:rPr sz="1900" spc="-5" dirty="0">
                <a:latin typeface="Calibri"/>
                <a:cs typeface="Calibri"/>
              </a:rPr>
              <a:t>đến một phiên bản di động của </a:t>
            </a:r>
            <a:r>
              <a:rPr sz="1900" spc="-11" dirty="0">
                <a:latin typeface="Calibri"/>
                <a:cs typeface="Calibri"/>
              </a:rPr>
              <a:t>trang</a:t>
            </a:r>
            <a:r>
              <a:rPr sz="1900" spc="95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web</a:t>
            </a:r>
            <a:endParaRPr sz="19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900" dirty="0">
              <a:latin typeface="Times New Roman"/>
              <a:cs typeface="Times New Roman"/>
            </a:endParaRPr>
          </a:p>
          <a:p>
            <a:pPr>
              <a:spcBef>
                <a:spcPts val="49"/>
              </a:spcBef>
            </a:pPr>
            <a:endParaRPr sz="1600" dirty="0">
              <a:latin typeface="Times New Roman"/>
              <a:cs typeface="Times New Roman"/>
            </a:endParaRPr>
          </a:p>
          <a:p>
            <a:pPr marL="1732232" indent="-43080"/>
            <a:r>
              <a:rPr sz="1900" spc="-5" dirty="0">
                <a:latin typeface="Calibri"/>
                <a:cs typeface="Calibri"/>
              </a:rPr>
              <a:t>Sử dụng </a:t>
            </a:r>
            <a:r>
              <a:rPr sz="1900" spc="-11" dirty="0">
                <a:latin typeface="Calibri"/>
                <a:cs typeface="Calibri"/>
              </a:rPr>
              <a:t>JavaScript </a:t>
            </a:r>
            <a:r>
              <a:rPr sz="1900" spc="-5" dirty="0">
                <a:latin typeface="Calibri"/>
                <a:cs typeface="Calibri"/>
              </a:rPr>
              <a:t>để </a:t>
            </a:r>
            <a:r>
              <a:rPr sz="1900" spc="-11" dirty="0">
                <a:latin typeface="Calibri"/>
                <a:cs typeface="Calibri"/>
              </a:rPr>
              <a:t>phát </a:t>
            </a:r>
            <a:r>
              <a:rPr sz="1900" spc="-5" dirty="0">
                <a:latin typeface="Calibri"/>
                <a:cs typeface="Calibri"/>
              </a:rPr>
              <a:t>hiện </a:t>
            </a:r>
            <a:r>
              <a:rPr sz="1900" spc="-19" dirty="0">
                <a:latin typeface="Calibri"/>
                <a:cs typeface="Calibri"/>
              </a:rPr>
              <a:t>các </a:t>
            </a:r>
            <a:r>
              <a:rPr sz="1900" spc="-11" dirty="0">
                <a:latin typeface="Calibri"/>
                <a:cs typeface="Calibri"/>
              </a:rPr>
              <a:t>thiết </a:t>
            </a:r>
            <a:r>
              <a:rPr sz="1900" spc="-5" dirty="0">
                <a:latin typeface="Calibri"/>
                <a:cs typeface="Calibri"/>
              </a:rPr>
              <a:t>bị di </a:t>
            </a:r>
            <a:r>
              <a:rPr sz="1900" spc="-11" dirty="0">
                <a:latin typeface="Calibri"/>
                <a:cs typeface="Calibri"/>
              </a:rPr>
              <a:t>động </a:t>
            </a:r>
            <a:r>
              <a:rPr sz="1900" spc="-19" dirty="0">
                <a:latin typeface="Calibri"/>
                <a:cs typeface="Calibri"/>
              </a:rPr>
              <a:t>và </a:t>
            </a:r>
            <a:r>
              <a:rPr sz="1900" spc="-11" dirty="0">
                <a:latin typeface="Calibri"/>
                <a:cs typeface="Calibri"/>
              </a:rPr>
              <a:t>chuyển</a:t>
            </a:r>
            <a:r>
              <a:rPr sz="1900" spc="149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hướng</a:t>
            </a:r>
            <a:endParaRPr sz="1900" dirty="0">
              <a:latin typeface="Calibri"/>
              <a:cs typeface="Calibri"/>
            </a:endParaRPr>
          </a:p>
          <a:p>
            <a:pPr>
              <a:spcBef>
                <a:spcPts val="11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1732232" marR="1203945">
              <a:lnSpc>
                <a:spcPts val="2084"/>
              </a:lnSpc>
            </a:pPr>
            <a:r>
              <a:rPr sz="1900" spc="-5" dirty="0">
                <a:latin typeface="Calibri"/>
                <a:cs typeface="Calibri"/>
              </a:rPr>
              <a:t>Sử dụng một </a:t>
            </a:r>
            <a:r>
              <a:rPr sz="1900" spc="-11" dirty="0">
                <a:latin typeface="Calibri"/>
                <a:cs typeface="Calibri"/>
              </a:rPr>
              <a:t>ngôn </a:t>
            </a:r>
            <a:r>
              <a:rPr sz="1900" spc="-5" dirty="0">
                <a:latin typeface="Calibri"/>
                <a:cs typeface="Calibri"/>
              </a:rPr>
              <a:t>ngữ kịch bản phía </a:t>
            </a:r>
            <a:r>
              <a:rPr sz="1900" spc="-19" dirty="0">
                <a:latin typeface="Calibri"/>
                <a:cs typeface="Calibri"/>
              </a:rPr>
              <a:t>máy </a:t>
            </a:r>
            <a:r>
              <a:rPr sz="1900" spc="-5" dirty="0">
                <a:latin typeface="Calibri"/>
                <a:cs typeface="Calibri"/>
              </a:rPr>
              <a:t>chủ để </a:t>
            </a:r>
            <a:r>
              <a:rPr sz="1900" spc="-11" dirty="0">
                <a:latin typeface="Calibri"/>
                <a:cs typeface="Calibri"/>
              </a:rPr>
              <a:t>phát </a:t>
            </a:r>
            <a:r>
              <a:rPr sz="1900" spc="-5" dirty="0">
                <a:latin typeface="Calibri"/>
                <a:cs typeface="Calibri"/>
              </a:rPr>
              <a:t>hiện </a:t>
            </a:r>
            <a:r>
              <a:rPr sz="1900" spc="-24" dirty="0">
                <a:latin typeface="Calibri"/>
                <a:cs typeface="Calibri"/>
              </a:rPr>
              <a:t>và </a:t>
            </a:r>
            <a:r>
              <a:rPr sz="1900" spc="-11" dirty="0">
                <a:latin typeface="Calibri"/>
                <a:cs typeface="Calibri"/>
              </a:rPr>
              <a:t>chuyển  hướng</a:t>
            </a:r>
            <a:endParaRPr sz="1900" dirty="0">
              <a:latin typeface="Calibri"/>
              <a:cs typeface="Calibri"/>
            </a:endParaRPr>
          </a:p>
          <a:p>
            <a:pPr>
              <a:spcBef>
                <a:spcPts val="30"/>
              </a:spcBef>
            </a:pPr>
            <a:endParaRPr dirty="0">
              <a:latin typeface="Times New Roman"/>
              <a:cs typeface="Times New Roman"/>
            </a:endParaRPr>
          </a:p>
          <a:p>
            <a:pPr marL="1731475">
              <a:spcBef>
                <a:spcPts val="5"/>
              </a:spcBef>
            </a:pPr>
            <a:r>
              <a:rPr sz="1900" spc="-5" dirty="0">
                <a:latin typeface="Calibri"/>
                <a:cs typeface="Calibri"/>
              </a:rPr>
              <a:t>Sử dụng </a:t>
            </a:r>
            <a:r>
              <a:rPr sz="1900" spc="-11" dirty="0">
                <a:latin typeface="Calibri"/>
                <a:cs typeface="Calibri"/>
              </a:rPr>
              <a:t>WURFL để phát </a:t>
            </a:r>
            <a:r>
              <a:rPr sz="1900" spc="-5" dirty="0">
                <a:latin typeface="Calibri"/>
                <a:cs typeface="Calibri"/>
              </a:rPr>
              <a:t>hiện </a:t>
            </a:r>
            <a:r>
              <a:rPr sz="1900" spc="-19" dirty="0">
                <a:latin typeface="Calibri"/>
                <a:cs typeface="Calibri"/>
              </a:rPr>
              <a:t>các </a:t>
            </a:r>
            <a:r>
              <a:rPr sz="1900" spc="-5" dirty="0">
                <a:latin typeface="Calibri"/>
                <a:cs typeface="Calibri"/>
              </a:rPr>
              <a:t>thiết bị di</a:t>
            </a:r>
            <a:r>
              <a:rPr sz="1900" spc="79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động</a:t>
            </a:r>
            <a:endParaRPr sz="1900" dirty="0">
              <a:latin typeface="Calibri"/>
              <a:cs typeface="Calibri"/>
            </a:endParaRPr>
          </a:p>
        </p:txBody>
      </p:sp>
      <p:sp>
        <p:nvSpPr>
          <p:cNvPr id="2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604045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" y="0"/>
            <a:ext cx="11466577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4984" y="101189"/>
            <a:ext cx="11782214" cy="508468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25"/>
              </a:spcBef>
            </a:pPr>
            <a:r>
              <a:rPr lang="vi-VN" spc="-119" dirty="0"/>
              <a:t>TỐI </a:t>
            </a:r>
            <a:r>
              <a:rPr lang="vi-VN" dirty="0" smtClean="0"/>
              <a:t>ƯU </a:t>
            </a:r>
            <a:r>
              <a:rPr lang="vi-VN" spc="-5" dirty="0"/>
              <a:t>KHẢ NĂNG TƯƠNG THÍCH </a:t>
            </a:r>
            <a:r>
              <a:rPr lang="vi-VN" spc="-11" dirty="0"/>
              <a:t>VỚI </a:t>
            </a:r>
            <a:r>
              <a:rPr lang="vi-VN" spc="-19" dirty="0"/>
              <a:t>BROWSER</a:t>
            </a:r>
            <a:r>
              <a:rPr lang="vi-VN" spc="165" dirty="0"/>
              <a:t> </a:t>
            </a:r>
            <a:r>
              <a:rPr lang="vi-VN" spc="-5" dirty="0"/>
              <a:t>1-3</a:t>
            </a:r>
            <a:endParaRPr lang="vi-VN" dirty="0"/>
          </a:p>
        </p:txBody>
      </p:sp>
      <p:sp>
        <p:nvSpPr>
          <p:cNvPr id="18" name="object 18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41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407417" y="755142"/>
            <a:ext cx="11175999" cy="777239"/>
          </a:xfrm>
          <a:custGeom>
            <a:avLst/>
            <a:gdLst/>
            <a:ahLst/>
            <a:cxnLst/>
            <a:rect l="l" t="t" r="r" b="b"/>
            <a:pathLst>
              <a:path w="8382000" h="777239">
                <a:moveTo>
                  <a:pt x="8252460" y="0"/>
                </a:moveTo>
                <a:lnTo>
                  <a:pt x="129539" y="0"/>
                </a:lnTo>
                <a:lnTo>
                  <a:pt x="79118" y="10185"/>
                </a:lnTo>
                <a:lnTo>
                  <a:pt x="37942" y="37957"/>
                </a:lnTo>
                <a:lnTo>
                  <a:pt x="10180" y="79134"/>
                </a:lnTo>
                <a:lnTo>
                  <a:pt x="0" y="129539"/>
                </a:lnTo>
                <a:lnTo>
                  <a:pt x="0" y="647700"/>
                </a:lnTo>
                <a:lnTo>
                  <a:pt x="10180" y="698105"/>
                </a:lnTo>
                <a:lnTo>
                  <a:pt x="37942" y="739282"/>
                </a:lnTo>
                <a:lnTo>
                  <a:pt x="79118" y="767054"/>
                </a:lnTo>
                <a:lnTo>
                  <a:pt x="129539" y="777239"/>
                </a:lnTo>
                <a:lnTo>
                  <a:pt x="8252460" y="777239"/>
                </a:lnTo>
                <a:lnTo>
                  <a:pt x="8302865" y="767054"/>
                </a:lnTo>
                <a:lnTo>
                  <a:pt x="8344042" y="739282"/>
                </a:lnTo>
                <a:lnTo>
                  <a:pt x="8371814" y="698105"/>
                </a:lnTo>
                <a:lnTo>
                  <a:pt x="8382000" y="647700"/>
                </a:lnTo>
                <a:lnTo>
                  <a:pt x="8382000" y="129539"/>
                </a:lnTo>
                <a:lnTo>
                  <a:pt x="8371814" y="79134"/>
                </a:lnTo>
                <a:lnTo>
                  <a:pt x="8344042" y="37957"/>
                </a:lnTo>
                <a:lnTo>
                  <a:pt x="8302865" y="10185"/>
                </a:lnTo>
                <a:lnTo>
                  <a:pt x="8252460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95987" y="743712"/>
            <a:ext cx="11175999" cy="777239"/>
          </a:xfrm>
          <a:custGeom>
            <a:avLst/>
            <a:gdLst/>
            <a:ahLst/>
            <a:cxnLst/>
            <a:rect l="l" t="t" r="r" b="b"/>
            <a:pathLst>
              <a:path w="8382000" h="777239">
                <a:moveTo>
                  <a:pt x="0" y="129539"/>
                </a:moveTo>
                <a:lnTo>
                  <a:pt x="10180" y="79134"/>
                </a:lnTo>
                <a:lnTo>
                  <a:pt x="37942" y="37957"/>
                </a:lnTo>
                <a:lnTo>
                  <a:pt x="79118" y="10185"/>
                </a:lnTo>
                <a:lnTo>
                  <a:pt x="129539" y="0"/>
                </a:lnTo>
                <a:lnTo>
                  <a:pt x="8252460" y="0"/>
                </a:lnTo>
                <a:lnTo>
                  <a:pt x="8302865" y="10185"/>
                </a:lnTo>
                <a:lnTo>
                  <a:pt x="8344042" y="37957"/>
                </a:lnTo>
                <a:lnTo>
                  <a:pt x="8371814" y="79134"/>
                </a:lnTo>
                <a:lnTo>
                  <a:pt x="8382000" y="129539"/>
                </a:lnTo>
                <a:lnTo>
                  <a:pt x="8382000" y="647700"/>
                </a:lnTo>
                <a:lnTo>
                  <a:pt x="8371814" y="698105"/>
                </a:lnTo>
                <a:lnTo>
                  <a:pt x="8344042" y="739282"/>
                </a:lnTo>
                <a:lnTo>
                  <a:pt x="8302865" y="767054"/>
                </a:lnTo>
                <a:lnTo>
                  <a:pt x="8252460" y="777239"/>
                </a:lnTo>
                <a:lnTo>
                  <a:pt x="129539" y="777239"/>
                </a:lnTo>
                <a:lnTo>
                  <a:pt x="79118" y="767054"/>
                </a:lnTo>
                <a:lnTo>
                  <a:pt x="37942" y="739282"/>
                </a:lnTo>
                <a:lnTo>
                  <a:pt x="10180" y="698105"/>
                </a:lnTo>
                <a:lnTo>
                  <a:pt x="0" y="647700"/>
                </a:lnTo>
                <a:lnTo>
                  <a:pt x="0" y="129539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49067" y="1598510"/>
            <a:ext cx="11175999" cy="840285"/>
          </a:xfrm>
          <a:custGeom>
            <a:avLst/>
            <a:gdLst/>
            <a:ahLst/>
            <a:cxnLst/>
            <a:rect l="l" t="t" r="r" b="b"/>
            <a:pathLst>
              <a:path w="8382000" h="756285">
                <a:moveTo>
                  <a:pt x="8256016" y="0"/>
                </a:moveTo>
                <a:lnTo>
                  <a:pt x="125983" y="0"/>
                </a:lnTo>
                <a:lnTo>
                  <a:pt x="76943" y="9898"/>
                </a:lnTo>
                <a:lnTo>
                  <a:pt x="36898" y="36893"/>
                </a:lnTo>
                <a:lnTo>
                  <a:pt x="9899" y="76938"/>
                </a:lnTo>
                <a:lnTo>
                  <a:pt x="0" y="125984"/>
                </a:lnTo>
                <a:lnTo>
                  <a:pt x="0" y="629920"/>
                </a:lnTo>
                <a:lnTo>
                  <a:pt x="9899" y="678965"/>
                </a:lnTo>
                <a:lnTo>
                  <a:pt x="36898" y="719010"/>
                </a:lnTo>
                <a:lnTo>
                  <a:pt x="76943" y="746005"/>
                </a:lnTo>
                <a:lnTo>
                  <a:pt x="125983" y="755903"/>
                </a:lnTo>
                <a:lnTo>
                  <a:pt x="8256016" y="755903"/>
                </a:lnTo>
                <a:lnTo>
                  <a:pt x="8305061" y="746005"/>
                </a:lnTo>
                <a:lnTo>
                  <a:pt x="8345106" y="719010"/>
                </a:lnTo>
                <a:lnTo>
                  <a:pt x="8372101" y="678965"/>
                </a:lnTo>
                <a:lnTo>
                  <a:pt x="8382000" y="629920"/>
                </a:lnTo>
                <a:lnTo>
                  <a:pt x="8382000" y="125984"/>
                </a:lnTo>
                <a:lnTo>
                  <a:pt x="8372101" y="76938"/>
                </a:lnTo>
                <a:lnTo>
                  <a:pt x="8345106" y="36893"/>
                </a:lnTo>
                <a:lnTo>
                  <a:pt x="8305061" y="9898"/>
                </a:lnTo>
                <a:lnTo>
                  <a:pt x="8256016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47415" y="1609940"/>
            <a:ext cx="11175999" cy="840285"/>
          </a:xfrm>
          <a:custGeom>
            <a:avLst/>
            <a:gdLst/>
            <a:ahLst/>
            <a:cxnLst/>
            <a:rect l="l" t="t" r="r" b="b"/>
            <a:pathLst>
              <a:path w="8382000" h="756285">
                <a:moveTo>
                  <a:pt x="0" y="125984"/>
                </a:moveTo>
                <a:lnTo>
                  <a:pt x="9899" y="76938"/>
                </a:lnTo>
                <a:lnTo>
                  <a:pt x="36898" y="36893"/>
                </a:lnTo>
                <a:lnTo>
                  <a:pt x="76943" y="9898"/>
                </a:lnTo>
                <a:lnTo>
                  <a:pt x="125983" y="0"/>
                </a:lnTo>
                <a:lnTo>
                  <a:pt x="8256016" y="0"/>
                </a:lnTo>
                <a:lnTo>
                  <a:pt x="8305061" y="9898"/>
                </a:lnTo>
                <a:lnTo>
                  <a:pt x="8345106" y="36893"/>
                </a:lnTo>
                <a:lnTo>
                  <a:pt x="8372101" y="76938"/>
                </a:lnTo>
                <a:lnTo>
                  <a:pt x="8382000" y="125984"/>
                </a:lnTo>
                <a:lnTo>
                  <a:pt x="8382000" y="629920"/>
                </a:lnTo>
                <a:lnTo>
                  <a:pt x="8372101" y="678965"/>
                </a:lnTo>
                <a:lnTo>
                  <a:pt x="8345106" y="719010"/>
                </a:lnTo>
                <a:lnTo>
                  <a:pt x="8305061" y="746005"/>
                </a:lnTo>
                <a:lnTo>
                  <a:pt x="8256016" y="755903"/>
                </a:lnTo>
                <a:lnTo>
                  <a:pt x="125983" y="755903"/>
                </a:lnTo>
                <a:lnTo>
                  <a:pt x="76943" y="746005"/>
                </a:lnTo>
                <a:lnTo>
                  <a:pt x="36898" y="719010"/>
                </a:lnTo>
                <a:lnTo>
                  <a:pt x="9899" y="678965"/>
                </a:lnTo>
                <a:lnTo>
                  <a:pt x="0" y="629920"/>
                </a:lnTo>
                <a:lnTo>
                  <a:pt x="0" y="125984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07417" y="2766058"/>
            <a:ext cx="11175999" cy="696596"/>
          </a:xfrm>
          <a:custGeom>
            <a:avLst/>
            <a:gdLst/>
            <a:ahLst/>
            <a:cxnLst/>
            <a:rect l="l" t="t" r="r" b="b"/>
            <a:pathLst>
              <a:path w="8382000" h="696595">
                <a:moveTo>
                  <a:pt x="8265922" y="0"/>
                </a:moveTo>
                <a:lnTo>
                  <a:pt x="116078" y="0"/>
                </a:lnTo>
                <a:lnTo>
                  <a:pt x="70894" y="9118"/>
                </a:lnTo>
                <a:lnTo>
                  <a:pt x="33997" y="33988"/>
                </a:lnTo>
                <a:lnTo>
                  <a:pt x="9121" y="70883"/>
                </a:lnTo>
                <a:lnTo>
                  <a:pt x="0" y="116078"/>
                </a:lnTo>
                <a:lnTo>
                  <a:pt x="0" y="580390"/>
                </a:lnTo>
                <a:lnTo>
                  <a:pt x="9121" y="625584"/>
                </a:lnTo>
                <a:lnTo>
                  <a:pt x="33997" y="662479"/>
                </a:lnTo>
                <a:lnTo>
                  <a:pt x="70894" y="687349"/>
                </a:lnTo>
                <a:lnTo>
                  <a:pt x="116078" y="696468"/>
                </a:lnTo>
                <a:lnTo>
                  <a:pt x="8265922" y="696468"/>
                </a:lnTo>
                <a:lnTo>
                  <a:pt x="8311116" y="687349"/>
                </a:lnTo>
                <a:lnTo>
                  <a:pt x="8348011" y="662479"/>
                </a:lnTo>
                <a:lnTo>
                  <a:pt x="8372881" y="625584"/>
                </a:lnTo>
                <a:lnTo>
                  <a:pt x="8382000" y="580390"/>
                </a:lnTo>
                <a:lnTo>
                  <a:pt x="8382000" y="116078"/>
                </a:lnTo>
                <a:lnTo>
                  <a:pt x="8372881" y="70883"/>
                </a:lnTo>
                <a:lnTo>
                  <a:pt x="8348011" y="33988"/>
                </a:lnTo>
                <a:lnTo>
                  <a:pt x="8311116" y="9118"/>
                </a:lnTo>
                <a:lnTo>
                  <a:pt x="8265922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7417" y="2754628"/>
            <a:ext cx="11175999" cy="696596"/>
          </a:xfrm>
          <a:custGeom>
            <a:avLst/>
            <a:gdLst/>
            <a:ahLst/>
            <a:cxnLst/>
            <a:rect l="l" t="t" r="r" b="b"/>
            <a:pathLst>
              <a:path w="8382000" h="696595">
                <a:moveTo>
                  <a:pt x="0" y="116078"/>
                </a:moveTo>
                <a:lnTo>
                  <a:pt x="9121" y="70883"/>
                </a:lnTo>
                <a:lnTo>
                  <a:pt x="33997" y="33988"/>
                </a:lnTo>
                <a:lnTo>
                  <a:pt x="70894" y="9118"/>
                </a:lnTo>
                <a:lnTo>
                  <a:pt x="116078" y="0"/>
                </a:lnTo>
                <a:lnTo>
                  <a:pt x="8265922" y="0"/>
                </a:lnTo>
                <a:lnTo>
                  <a:pt x="8311116" y="9118"/>
                </a:lnTo>
                <a:lnTo>
                  <a:pt x="8348011" y="33988"/>
                </a:lnTo>
                <a:lnTo>
                  <a:pt x="8372881" y="70883"/>
                </a:lnTo>
                <a:lnTo>
                  <a:pt x="8382000" y="116078"/>
                </a:lnTo>
                <a:lnTo>
                  <a:pt x="8382000" y="580390"/>
                </a:lnTo>
                <a:lnTo>
                  <a:pt x="8372881" y="625584"/>
                </a:lnTo>
                <a:lnTo>
                  <a:pt x="8348011" y="662479"/>
                </a:lnTo>
                <a:lnTo>
                  <a:pt x="8311116" y="687349"/>
                </a:lnTo>
                <a:lnTo>
                  <a:pt x="8265922" y="696468"/>
                </a:lnTo>
                <a:lnTo>
                  <a:pt x="116078" y="696468"/>
                </a:lnTo>
                <a:lnTo>
                  <a:pt x="70894" y="687349"/>
                </a:lnTo>
                <a:lnTo>
                  <a:pt x="33997" y="662479"/>
                </a:lnTo>
                <a:lnTo>
                  <a:pt x="9121" y="625584"/>
                </a:lnTo>
                <a:lnTo>
                  <a:pt x="0" y="580390"/>
                </a:lnTo>
                <a:lnTo>
                  <a:pt x="0" y="116078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07417" y="3563849"/>
            <a:ext cx="11175999" cy="821004"/>
          </a:xfrm>
          <a:custGeom>
            <a:avLst/>
            <a:gdLst/>
            <a:ahLst/>
            <a:cxnLst/>
            <a:rect l="l" t="t" r="r" b="b"/>
            <a:pathLst>
              <a:path w="8382000" h="680085">
                <a:moveTo>
                  <a:pt x="8268716" y="0"/>
                </a:moveTo>
                <a:lnTo>
                  <a:pt x="113283" y="0"/>
                </a:lnTo>
                <a:lnTo>
                  <a:pt x="69190" y="8895"/>
                </a:lnTo>
                <a:lnTo>
                  <a:pt x="33181" y="33162"/>
                </a:lnTo>
                <a:lnTo>
                  <a:pt x="8903" y="69169"/>
                </a:lnTo>
                <a:lnTo>
                  <a:pt x="0" y="113284"/>
                </a:lnTo>
                <a:lnTo>
                  <a:pt x="0" y="566420"/>
                </a:lnTo>
                <a:lnTo>
                  <a:pt x="8903" y="610534"/>
                </a:lnTo>
                <a:lnTo>
                  <a:pt x="33181" y="646541"/>
                </a:lnTo>
                <a:lnTo>
                  <a:pt x="69190" y="670808"/>
                </a:lnTo>
                <a:lnTo>
                  <a:pt x="113283" y="679704"/>
                </a:lnTo>
                <a:lnTo>
                  <a:pt x="8268716" y="679704"/>
                </a:lnTo>
                <a:lnTo>
                  <a:pt x="8312830" y="670808"/>
                </a:lnTo>
                <a:lnTo>
                  <a:pt x="8348837" y="646541"/>
                </a:lnTo>
                <a:lnTo>
                  <a:pt x="8373104" y="610534"/>
                </a:lnTo>
                <a:lnTo>
                  <a:pt x="8382000" y="566420"/>
                </a:lnTo>
                <a:lnTo>
                  <a:pt x="8382000" y="113284"/>
                </a:lnTo>
                <a:lnTo>
                  <a:pt x="8373104" y="69169"/>
                </a:lnTo>
                <a:lnTo>
                  <a:pt x="8348837" y="33162"/>
                </a:lnTo>
                <a:lnTo>
                  <a:pt x="8312830" y="8895"/>
                </a:lnTo>
                <a:lnTo>
                  <a:pt x="8268716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7417" y="3531159"/>
            <a:ext cx="11175999" cy="853693"/>
          </a:xfrm>
          <a:custGeom>
            <a:avLst/>
            <a:gdLst/>
            <a:ahLst/>
            <a:cxnLst/>
            <a:rect l="l" t="t" r="r" b="b"/>
            <a:pathLst>
              <a:path w="8382000" h="680085">
                <a:moveTo>
                  <a:pt x="0" y="113284"/>
                </a:moveTo>
                <a:lnTo>
                  <a:pt x="8903" y="69169"/>
                </a:lnTo>
                <a:lnTo>
                  <a:pt x="33181" y="33162"/>
                </a:lnTo>
                <a:lnTo>
                  <a:pt x="69190" y="8895"/>
                </a:lnTo>
                <a:lnTo>
                  <a:pt x="113283" y="0"/>
                </a:lnTo>
                <a:lnTo>
                  <a:pt x="8268716" y="0"/>
                </a:lnTo>
                <a:lnTo>
                  <a:pt x="8312830" y="8895"/>
                </a:lnTo>
                <a:lnTo>
                  <a:pt x="8348837" y="33162"/>
                </a:lnTo>
                <a:lnTo>
                  <a:pt x="8373104" y="69169"/>
                </a:lnTo>
                <a:lnTo>
                  <a:pt x="8382000" y="113284"/>
                </a:lnTo>
                <a:lnTo>
                  <a:pt x="8382000" y="566420"/>
                </a:lnTo>
                <a:lnTo>
                  <a:pt x="8373104" y="610534"/>
                </a:lnTo>
                <a:lnTo>
                  <a:pt x="8348837" y="646541"/>
                </a:lnTo>
                <a:lnTo>
                  <a:pt x="8312830" y="670808"/>
                </a:lnTo>
                <a:lnTo>
                  <a:pt x="8268716" y="679704"/>
                </a:lnTo>
                <a:lnTo>
                  <a:pt x="113283" y="679704"/>
                </a:lnTo>
                <a:lnTo>
                  <a:pt x="69190" y="670808"/>
                </a:lnTo>
                <a:lnTo>
                  <a:pt x="33181" y="646541"/>
                </a:lnTo>
                <a:lnTo>
                  <a:pt x="8903" y="610534"/>
                </a:lnTo>
                <a:lnTo>
                  <a:pt x="0" y="566420"/>
                </a:lnTo>
                <a:lnTo>
                  <a:pt x="0" y="113284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07417" y="4462270"/>
            <a:ext cx="11175999" cy="746760"/>
          </a:xfrm>
          <a:custGeom>
            <a:avLst/>
            <a:gdLst/>
            <a:ahLst/>
            <a:cxnLst/>
            <a:rect l="l" t="t" r="r" b="b"/>
            <a:pathLst>
              <a:path w="8382000" h="746760">
                <a:moveTo>
                  <a:pt x="8257540" y="0"/>
                </a:moveTo>
                <a:lnTo>
                  <a:pt x="124460" y="0"/>
                </a:lnTo>
                <a:lnTo>
                  <a:pt x="76016" y="9784"/>
                </a:lnTo>
                <a:lnTo>
                  <a:pt x="36455" y="36464"/>
                </a:lnTo>
                <a:lnTo>
                  <a:pt x="9781" y="76027"/>
                </a:lnTo>
                <a:lnTo>
                  <a:pt x="0" y="124460"/>
                </a:lnTo>
                <a:lnTo>
                  <a:pt x="0" y="622300"/>
                </a:lnTo>
                <a:lnTo>
                  <a:pt x="9781" y="670732"/>
                </a:lnTo>
                <a:lnTo>
                  <a:pt x="36455" y="710295"/>
                </a:lnTo>
                <a:lnTo>
                  <a:pt x="76016" y="736975"/>
                </a:lnTo>
                <a:lnTo>
                  <a:pt x="124460" y="746760"/>
                </a:lnTo>
                <a:lnTo>
                  <a:pt x="8257540" y="746760"/>
                </a:lnTo>
                <a:lnTo>
                  <a:pt x="8305972" y="736975"/>
                </a:lnTo>
                <a:lnTo>
                  <a:pt x="8345535" y="710295"/>
                </a:lnTo>
                <a:lnTo>
                  <a:pt x="8372215" y="670732"/>
                </a:lnTo>
                <a:lnTo>
                  <a:pt x="8382000" y="622300"/>
                </a:lnTo>
                <a:lnTo>
                  <a:pt x="8382000" y="124460"/>
                </a:lnTo>
                <a:lnTo>
                  <a:pt x="8372215" y="76027"/>
                </a:lnTo>
                <a:lnTo>
                  <a:pt x="8345535" y="36464"/>
                </a:lnTo>
                <a:lnTo>
                  <a:pt x="8305972" y="9784"/>
                </a:lnTo>
                <a:lnTo>
                  <a:pt x="8257540" y="0"/>
                </a:lnTo>
                <a:close/>
              </a:path>
            </a:pathLst>
          </a:custGeom>
          <a:solidFill>
            <a:srgbClr val="F9C09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07417" y="4462270"/>
            <a:ext cx="11175999" cy="746760"/>
          </a:xfrm>
          <a:custGeom>
            <a:avLst/>
            <a:gdLst/>
            <a:ahLst/>
            <a:cxnLst/>
            <a:rect l="l" t="t" r="r" b="b"/>
            <a:pathLst>
              <a:path w="8382000" h="746760">
                <a:moveTo>
                  <a:pt x="0" y="124460"/>
                </a:moveTo>
                <a:lnTo>
                  <a:pt x="9781" y="76027"/>
                </a:lnTo>
                <a:lnTo>
                  <a:pt x="36455" y="36464"/>
                </a:lnTo>
                <a:lnTo>
                  <a:pt x="76016" y="9784"/>
                </a:lnTo>
                <a:lnTo>
                  <a:pt x="124460" y="0"/>
                </a:lnTo>
                <a:lnTo>
                  <a:pt x="8257540" y="0"/>
                </a:lnTo>
                <a:lnTo>
                  <a:pt x="8305972" y="9784"/>
                </a:lnTo>
                <a:lnTo>
                  <a:pt x="8345535" y="36464"/>
                </a:lnTo>
                <a:lnTo>
                  <a:pt x="8372215" y="76027"/>
                </a:lnTo>
                <a:lnTo>
                  <a:pt x="8382000" y="124460"/>
                </a:lnTo>
                <a:lnTo>
                  <a:pt x="8382000" y="622300"/>
                </a:lnTo>
                <a:lnTo>
                  <a:pt x="8372215" y="670732"/>
                </a:lnTo>
                <a:lnTo>
                  <a:pt x="8345535" y="710295"/>
                </a:lnTo>
                <a:lnTo>
                  <a:pt x="8305972" y="736975"/>
                </a:lnTo>
                <a:lnTo>
                  <a:pt x="8257540" y="746760"/>
                </a:lnTo>
                <a:lnTo>
                  <a:pt x="124460" y="746760"/>
                </a:lnTo>
                <a:lnTo>
                  <a:pt x="76016" y="736975"/>
                </a:lnTo>
                <a:lnTo>
                  <a:pt x="36455" y="710295"/>
                </a:lnTo>
                <a:lnTo>
                  <a:pt x="9781" y="670732"/>
                </a:lnTo>
                <a:lnTo>
                  <a:pt x="0" y="622300"/>
                </a:lnTo>
                <a:lnTo>
                  <a:pt x="0" y="12446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07417" y="5590795"/>
            <a:ext cx="11175999" cy="734696"/>
          </a:xfrm>
          <a:custGeom>
            <a:avLst/>
            <a:gdLst/>
            <a:ahLst/>
            <a:cxnLst/>
            <a:rect l="l" t="t" r="r" b="b"/>
            <a:pathLst>
              <a:path w="8382000" h="734695">
                <a:moveTo>
                  <a:pt x="8259572" y="0"/>
                </a:moveTo>
                <a:lnTo>
                  <a:pt x="122428" y="0"/>
                </a:lnTo>
                <a:lnTo>
                  <a:pt x="74773" y="9621"/>
                </a:lnTo>
                <a:lnTo>
                  <a:pt x="35858" y="35858"/>
                </a:lnTo>
                <a:lnTo>
                  <a:pt x="9621" y="74773"/>
                </a:lnTo>
                <a:lnTo>
                  <a:pt x="0" y="122427"/>
                </a:lnTo>
                <a:lnTo>
                  <a:pt x="0" y="612139"/>
                </a:lnTo>
                <a:lnTo>
                  <a:pt x="9621" y="659794"/>
                </a:lnTo>
                <a:lnTo>
                  <a:pt x="35858" y="698709"/>
                </a:lnTo>
                <a:lnTo>
                  <a:pt x="74773" y="724946"/>
                </a:lnTo>
                <a:lnTo>
                  <a:pt x="122428" y="734567"/>
                </a:lnTo>
                <a:lnTo>
                  <a:pt x="8259572" y="734567"/>
                </a:lnTo>
                <a:lnTo>
                  <a:pt x="8307204" y="724946"/>
                </a:lnTo>
                <a:lnTo>
                  <a:pt x="8346122" y="698709"/>
                </a:lnTo>
                <a:lnTo>
                  <a:pt x="8372371" y="659794"/>
                </a:lnTo>
                <a:lnTo>
                  <a:pt x="8382000" y="612139"/>
                </a:lnTo>
                <a:lnTo>
                  <a:pt x="8382000" y="122427"/>
                </a:lnTo>
                <a:lnTo>
                  <a:pt x="8372371" y="74773"/>
                </a:lnTo>
                <a:lnTo>
                  <a:pt x="8346122" y="35858"/>
                </a:lnTo>
                <a:lnTo>
                  <a:pt x="8307204" y="9621"/>
                </a:lnTo>
                <a:lnTo>
                  <a:pt x="8259572" y="0"/>
                </a:lnTo>
                <a:close/>
              </a:path>
            </a:pathLst>
          </a:custGeom>
          <a:solidFill>
            <a:srgbClr val="B7DE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07417" y="5590795"/>
            <a:ext cx="11175999" cy="734696"/>
          </a:xfrm>
          <a:custGeom>
            <a:avLst/>
            <a:gdLst/>
            <a:ahLst/>
            <a:cxnLst/>
            <a:rect l="l" t="t" r="r" b="b"/>
            <a:pathLst>
              <a:path w="8382000" h="734695">
                <a:moveTo>
                  <a:pt x="0" y="122427"/>
                </a:moveTo>
                <a:lnTo>
                  <a:pt x="9621" y="74773"/>
                </a:lnTo>
                <a:lnTo>
                  <a:pt x="35858" y="35858"/>
                </a:lnTo>
                <a:lnTo>
                  <a:pt x="74773" y="9621"/>
                </a:lnTo>
                <a:lnTo>
                  <a:pt x="122428" y="0"/>
                </a:lnTo>
                <a:lnTo>
                  <a:pt x="8259572" y="0"/>
                </a:lnTo>
                <a:lnTo>
                  <a:pt x="8307204" y="9621"/>
                </a:lnTo>
                <a:lnTo>
                  <a:pt x="8346122" y="35858"/>
                </a:lnTo>
                <a:lnTo>
                  <a:pt x="8372371" y="74773"/>
                </a:lnTo>
                <a:lnTo>
                  <a:pt x="8382000" y="122427"/>
                </a:lnTo>
                <a:lnTo>
                  <a:pt x="8382000" y="612139"/>
                </a:lnTo>
                <a:lnTo>
                  <a:pt x="8372371" y="659794"/>
                </a:lnTo>
                <a:lnTo>
                  <a:pt x="8346122" y="698709"/>
                </a:lnTo>
                <a:lnTo>
                  <a:pt x="8307204" y="724946"/>
                </a:lnTo>
                <a:lnTo>
                  <a:pt x="8259572" y="734567"/>
                </a:lnTo>
                <a:lnTo>
                  <a:pt x="122428" y="734567"/>
                </a:lnTo>
                <a:lnTo>
                  <a:pt x="74773" y="724946"/>
                </a:lnTo>
                <a:lnTo>
                  <a:pt x="35858" y="698709"/>
                </a:lnTo>
                <a:lnTo>
                  <a:pt x="9621" y="659794"/>
                </a:lnTo>
                <a:lnTo>
                  <a:pt x="0" y="612139"/>
                </a:lnTo>
                <a:lnTo>
                  <a:pt x="0" y="122427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466672" y="768605"/>
            <a:ext cx="11258660" cy="5552825"/>
          </a:xfrm>
          <a:prstGeom prst="rect">
            <a:avLst/>
          </a:prstGeom>
        </p:spPr>
        <p:txBody>
          <a:bodyPr vert="horz" wrap="square" lIns="0" tIns="58951" rIns="0" bIns="0" rtlCol="0">
            <a:spAutoFit/>
          </a:bodyPr>
          <a:lstStyle/>
          <a:p>
            <a:pPr marL="20407" marR="6047">
              <a:lnSpc>
                <a:spcPct val="86500"/>
              </a:lnSpc>
              <a:spcBef>
                <a:spcPts val="464"/>
              </a:spcBef>
            </a:pPr>
            <a:r>
              <a:rPr spc="-5" dirty="0">
                <a:latin typeface="Arial"/>
                <a:cs typeface="Arial"/>
              </a:rPr>
              <a:t>Các </a:t>
            </a:r>
            <a:r>
              <a:rPr spc="-11" dirty="0">
                <a:latin typeface="Arial"/>
                <a:cs typeface="Arial"/>
              </a:rPr>
              <a:t>biện </a:t>
            </a:r>
            <a:r>
              <a:rPr spc="-5" dirty="0">
                <a:latin typeface="Arial"/>
                <a:cs typeface="Arial"/>
              </a:rPr>
              <a:t>pháp tương </a:t>
            </a:r>
            <a:r>
              <a:rPr dirty="0">
                <a:latin typeface="Arial"/>
                <a:cs typeface="Arial"/>
              </a:rPr>
              <a:t>thích trình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spc="-19" dirty="0">
                <a:latin typeface="Arial"/>
                <a:cs typeface="Arial"/>
              </a:rPr>
              <a:t>web </a:t>
            </a:r>
            <a:r>
              <a:rPr spc="-5" dirty="0">
                <a:latin typeface="Arial"/>
                <a:cs typeface="Arial"/>
              </a:rPr>
              <a:t>được thực hiện để cung </a:t>
            </a:r>
            <a:r>
              <a:rPr dirty="0">
                <a:latin typeface="Arial"/>
                <a:cs typeface="Arial"/>
              </a:rPr>
              <a:t>cấp khả  </a:t>
            </a:r>
            <a:r>
              <a:rPr spc="-5" dirty="0">
                <a:latin typeface="Arial"/>
                <a:cs typeface="Arial"/>
              </a:rPr>
              <a:t>năng dự đoán </a:t>
            </a:r>
            <a:r>
              <a:rPr dirty="0">
                <a:latin typeface="Arial"/>
                <a:cs typeface="Arial"/>
              </a:rPr>
              <a:t>và </a:t>
            </a:r>
            <a:r>
              <a:rPr spc="-11" dirty="0">
                <a:latin typeface="Arial"/>
                <a:cs typeface="Arial"/>
              </a:rPr>
              <a:t>nhất </a:t>
            </a:r>
            <a:r>
              <a:rPr spc="-5" dirty="0">
                <a:latin typeface="Arial"/>
                <a:cs typeface="Arial"/>
              </a:rPr>
              <a:t>quán </a:t>
            </a:r>
            <a:r>
              <a:rPr dirty="0">
                <a:latin typeface="Arial"/>
                <a:cs typeface="Arial"/>
              </a:rPr>
              <a:t>trên các </a:t>
            </a:r>
            <a:r>
              <a:rPr spc="-5" dirty="0">
                <a:latin typeface="Arial"/>
                <a:cs typeface="Arial"/>
              </a:rPr>
              <a:t>trình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spc="-19" dirty="0">
                <a:latin typeface="Arial"/>
                <a:cs typeface="Arial"/>
              </a:rPr>
              <a:t>web </a:t>
            </a:r>
            <a:r>
              <a:rPr spc="-5" dirty="0">
                <a:latin typeface="Arial"/>
                <a:cs typeface="Arial"/>
              </a:rPr>
              <a:t>nhắm mục </a:t>
            </a:r>
            <a:r>
              <a:rPr dirty="0">
                <a:latin typeface="Arial"/>
                <a:cs typeface="Arial"/>
              </a:rPr>
              <a:t>tiêu </a:t>
            </a:r>
            <a:r>
              <a:rPr spc="-5" dirty="0">
                <a:latin typeface="Arial"/>
                <a:cs typeface="Arial"/>
              </a:rPr>
              <a:t>phù hợp </a:t>
            </a:r>
            <a:r>
              <a:rPr dirty="0">
                <a:latin typeface="Arial"/>
                <a:cs typeface="Arial"/>
              </a:rPr>
              <a:t>với  </a:t>
            </a:r>
            <a:r>
              <a:rPr spc="-11" dirty="0">
                <a:latin typeface="Arial"/>
                <a:cs typeface="Arial"/>
              </a:rPr>
              <a:t>người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11" dirty="0">
                <a:latin typeface="Arial"/>
                <a:cs typeface="Arial"/>
              </a:rPr>
              <a:t>dụng</a:t>
            </a:r>
            <a:r>
              <a:rPr spc="35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cuối.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54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18893">
              <a:lnSpc>
                <a:spcPts val="2398"/>
              </a:lnSpc>
            </a:pPr>
            <a:r>
              <a:rPr spc="-5" dirty="0">
                <a:latin typeface="Arial"/>
                <a:cs typeface="Arial"/>
              </a:rPr>
              <a:t>Khả năng tương </a:t>
            </a:r>
            <a:r>
              <a:rPr dirty="0">
                <a:latin typeface="Arial"/>
                <a:cs typeface="Arial"/>
              </a:rPr>
              <a:t>thích </a:t>
            </a:r>
            <a:r>
              <a:rPr spc="-5" dirty="0">
                <a:latin typeface="Arial"/>
                <a:cs typeface="Arial"/>
              </a:rPr>
              <a:t>qua </a:t>
            </a:r>
            <a:r>
              <a:rPr dirty="0">
                <a:latin typeface="Arial"/>
                <a:cs typeface="Arial"/>
              </a:rPr>
              <a:t>các </a:t>
            </a:r>
            <a:r>
              <a:rPr spc="-5" dirty="0">
                <a:latin typeface="Arial"/>
                <a:cs typeface="Arial"/>
              </a:rPr>
              <a:t>trình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dirty="0">
                <a:latin typeface="Arial"/>
                <a:cs typeface="Arial"/>
              </a:rPr>
              <a:t>có </a:t>
            </a:r>
            <a:r>
              <a:rPr spc="-11" dirty="0">
                <a:latin typeface="Arial"/>
                <a:cs typeface="Arial"/>
              </a:rPr>
              <a:t>nghĩa </a:t>
            </a:r>
            <a:r>
              <a:rPr spc="-5" dirty="0">
                <a:latin typeface="Arial"/>
                <a:cs typeface="Arial"/>
              </a:rPr>
              <a:t>là một </a:t>
            </a:r>
            <a:r>
              <a:rPr spc="-11" dirty="0">
                <a:latin typeface="Arial"/>
                <a:cs typeface="Arial"/>
              </a:rPr>
              <a:t>Website </a:t>
            </a:r>
            <a:r>
              <a:rPr dirty="0">
                <a:latin typeface="Arial"/>
                <a:cs typeface="Arial"/>
              </a:rPr>
              <a:t>có thể</a:t>
            </a:r>
            <a:r>
              <a:rPr spc="149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hiển</a:t>
            </a:r>
            <a:endParaRPr dirty="0">
              <a:latin typeface="Arial"/>
              <a:cs typeface="Arial"/>
            </a:endParaRPr>
          </a:p>
          <a:p>
            <a:pPr marL="18893">
              <a:lnSpc>
                <a:spcPts val="2219"/>
              </a:lnSpc>
            </a:pPr>
            <a:r>
              <a:rPr dirty="0">
                <a:latin typeface="Arial"/>
                <a:cs typeface="Arial"/>
              </a:rPr>
              <a:t>thị tốt trên các </a:t>
            </a:r>
            <a:r>
              <a:rPr spc="-5" dirty="0">
                <a:latin typeface="Arial"/>
                <a:cs typeface="Arial"/>
              </a:rPr>
              <a:t>trình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spc="-5" dirty="0">
                <a:latin typeface="Arial"/>
                <a:cs typeface="Arial"/>
              </a:rPr>
              <a:t>như </a:t>
            </a:r>
            <a:r>
              <a:rPr dirty="0">
                <a:latin typeface="Arial"/>
                <a:cs typeface="Arial"/>
              </a:rPr>
              <a:t>cách </a:t>
            </a:r>
            <a:r>
              <a:rPr spc="-5" dirty="0">
                <a:latin typeface="Arial"/>
                <a:cs typeface="Arial"/>
              </a:rPr>
              <a:t>bố trí, màu </a:t>
            </a:r>
            <a:r>
              <a:rPr dirty="0">
                <a:latin typeface="Arial"/>
                <a:cs typeface="Arial"/>
              </a:rPr>
              <a:t>sắc, </a:t>
            </a:r>
            <a:r>
              <a:rPr spc="-5" dirty="0">
                <a:latin typeface="Arial"/>
                <a:cs typeface="Arial"/>
              </a:rPr>
              <a:t>chức </a:t>
            </a:r>
            <a:r>
              <a:rPr spc="-11" dirty="0">
                <a:latin typeface="Arial"/>
                <a:cs typeface="Arial"/>
              </a:rPr>
              <a:t>năng, </a:t>
            </a:r>
            <a:r>
              <a:rPr spc="-5" dirty="0">
                <a:latin typeface="Arial"/>
                <a:cs typeface="Arial"/>
              </a:rPr>
              <a:t>tương </a:t>
            </a:r>
            <a:r>
              <a:rPr dirty="0">
                <a:latin typeface="Arial"/>
                <a:cs typeface="Arial"/>
              </a:rPr>
              <a:t>tác, </a:t>
            </a:r>
            <a:r>
              <a:rPr dirty="0" err="1">
                <a:latin typeface="Arial"/>
                <a:cs typeface="Arial"/>
              </a:rPr>
              <a:t>và</a:t>
            </a:r>
            <a:r>
              <a:rPr spc="71" dirty="0">
                <a:latin typeface="Arial"/>
                <a:cs typeface="Arial"/>
              </a:rPr>
              <a:t> </a:t>
            </a:r>
            <a:endParaRPr lang="vi-VN" spc="71" dirty="0">
              <a:latin typeface="Arial"/>
              <a:cs typeface="Arial"/>
            </a:endParaRPr>
          </a:p>
          <a:p>
            <a:pPr marL="18893">
              <a:lnSpc>
                <a:spcPts val="2219"/>
              </a:lnSpc>
            </a:pPr>
            <a:r>
              <a:rPr dirty="0" err="1" smtClean="0">
                <a:latin typeface="Arial"/>
                <a:cs typeface="Arial"/>
              </a:rPr>
              <a:t>tỷ</a:t>
            </a:r>
            <a:r>
              <a:rPr lang="vi-VN" dirty="0" smtClean="0">
                <a:latin typeface="Arial"/>
                <a:cs typeface="Arial"/>
              </a:rPr>
              <a:t> </a:t>
            </a:r>
            <a:r>
              <a:rPr spc="-11" dirty="0" err="1">
                <a:latin typeface="Arial"/>
                <a:cs typeface="Arial"/>
              </a:rPr>
              <a:t>lệ</a:t>
            </a:r>
            <a:r>
              <a:rPr spc="-11" dirty="0">
                <a:latin typeface="Arial"/>
                <a:cs typeface="Arial"/>
              </a:rPr>
              <a:t>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60"/>
              </a:spcBef>
            </a:pPr>
            <a:endParaRPr sz="2700" dirty="0">
              <a:latin typeface="Times New Roman"/>
              <a:cs typeface="Times New Roman"/>
            </a:endParaRPr>
          </a:p>
          <a:p>
            <a:pPr marL="15871" marR="160979">
              <a:lnSpc>
                <a:spcPts val="2225"/>
              </a:lnSpc>
            </a:pPr>
            <a:r>
              <a:rPr spc="-5" dirty="0">
                <a:latin typeface="Arial"/>
                <a:cs typeface="Arial"/>
              </a:rPr>
              <a:t>Khả năng tương </a:t>
            </a:r>
            <a:r>
              <a:rPr dirty="0">
                <a:latin typeface="Arial"/>
                <a:cs typeface="Arial"/>
              </a:rPr>
              <a:t>thích </a:t>
            </a:r>
            <a:r>
              <a:rPr spc="-5" dirty="0">
                <a:latin typeface="Arial"/>
                <a:cs typeface="Arial"/>
              </a:rPr>
              <a:t>qua trình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spc="-5" dirty="0">
                <a:latin typeface="Arial"/>
                <a:cs typeface="Arial"/>
              </a:rPr>
              <a:t>là trên </a:t>
            </a:r>
            <a:r>
              <a:rPr dirty="0">
                <a:latin typeface="Arial"/>
                <a:cs typeface="Arial"/>
              </a:rPr>
              <a:t>tất cả </a:t>
            </a:r>
            <a:r>
              <a:rPr spc="-5" dirty="0">
                <a:latin typeface="Arial"/>
                <a:cs typeface="Arial"/>
              </a:rPr>
              <a:t>các trình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spc="-19" dirty="0">
                <a:latin typeface="Arial"/>
                <a:cs typeface="Arial"/>
              </a:rPr>
              <a:t>web </a:t>
            </a:r>
            <a:r>
              <a:rPr spc="-5" dirty="0" err="1">
                <a:latin typeface="Arial"/>
                <a:cs typeface="Arial"/>
              </a:rPr>
              <a:t>hiện</a:t>
            </a:r>
            <a:r>
              <a:rPr spc="-5" dirty="0">
                <a:latin typeface="Arial"/>
                <a:cs typeface="Arial"/>
              </a:rPr>
              <a:t> </a:t>
            </a:r>
            <a:r>
              <a:rPr dirty="0" err="1" smtClean="0">
                <a:latin typeface="Arial"/>
                <a:cs typeface="Arial"/>
              </a:rPr>
              <a:t>tại</a:t>
            </a:r>
            <a:r>
              <a:rPr dirty="0" smtClean="0">
                <a:latin typeface="Arial"/>
                <a:cs typeface="Arial"/>
              </a:rPr>
              <a:t>,</a:t>
            </a:r>
            <a:r>
              <a:rPr lang="vi-VN" dirty="0" smtClean="0">
                <a:latin typeface="Arial"/>
                <a:cs typeface="Arial"/>
              </a:rPr>
              <a:t> </a:t>
            </a:r>
            <a:r>
              <a:rPr spc="-5" dirty="0" err="1">
                <a:latin typeface="Arial"/>
                <a:cs typeface="Arial"/>
              </a:rPr>
              <a:t>bất</a:t>
            </a:r>
            <a:r>
              <a:rPr spc="-5" dirty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kể </a:t>
            </a:r>
            <a:r>
              <a:rPr spc="-5" dirty="0">
                <a:latin typeface="Arial"/>
                <a:cs typeface="Arial"/>
              </a:rPr>
              <a:t>trình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spc="-5" dirty="0">
                <a:latin typeface="Arial"/>
                <a:cs typeface="Arial"/>
              </a:rPr>
              <a:t>không phổ biến hoặc phổ biến </a:t>
            </a:r>
            <a:r>
              <a:rPr dirty="0">
                <a:latin typeface="Arial"/>
                <a:cs typeface="Arial"/>
              </a:rPr>
              <a:t>và </a:t>
            </a:r>
            <a:r>
              <a:rPr spc="-5" dirty="0">
                <a:latin typeface="Arial"/>
                <a:cs typeface="Arial"/>
              </a:rPr>
              <a:t>các </a:t>
            </a:r>
            <a:r>
              <a:rPr spc="-11" dirty="0">
                <a:latin typeface="Arial"/>
                <a:cs typeface="Arial"/>
              </a:rPr>
              <a:t>phiên </a:t>
            </a:r>
            <a:r>
              <a:rPr spc="-5" dirty="0" err="1">
                <a:latin typeface="Arial"/>
                <a:cs typeface="Arial"/>
              </a:rPr>
              <a:t>bản</a:t>
            </a:r>
            <a:r>
              <a:rPr spc="-5" dirty="0">
                <a:latin typeface="Arial"/>
                <a:cs typeface="Arial"/>
              </a:rPr>
              <a:t> </a:t>
            </a:r>
            <a:r>
              <a:rPr spc="-5" dirty="0" err="1">
                <a:latin typeface="Arial"/>
                <a:cs typeface="Arial"/>
              </a:rPr>
              <a:t>khác</a:t>
            </a:r>
            <a:r>
              <a:rPr lang="vi-VN" spc="184" dirty="0">
                <a:latin typeface="Arial"/>
                <a:cs typeface="Arial"/>
              </a:rPr>
              <a:t> </a:t>
            </a:r>
            <a:r>
              <a:rPr spc="-11" dirty="0" err="1">
                <a:latin typeface="Arial"/>
                <a:cs typeface="Arial"/>
              </a:rPr>
              <a:t>nhau</a:t>
            </a:r>
            <a:r>
              <a:rPr spc="-11" dirty="0">
                <a:latin typeface="Arial"/>
                <a:cs typeface="Arial"/>
              </a:rPr>
              <a:t>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41"/>
              </a:spcBef>
            </a:pPr>
            <a:endParaRPr dirty="0">
              <a:latin typeface="Times New Roman"/>
              <a:cs typeface="Times New Roman"/>
            </a:endParaRPr>
          </a:p>
          <a:p>
            <a:pPr marL="15114" marR="86914">
              <a:lnSpc>
                <a:spcPct val="86500"/>
              </a:lnSpc>
            </a:pPr>
            <a:r>
              <a:rPr spc="-5" dirty="0">
                <a:latin typeface="Arial"/>
                <a:cs typeface="Arial"/>
              </a:rPr>
              <a:t>Khả năng tương </a:t>
            </a:r>
            <a:r>
              <a:rPr dirty="0">
                <a:latin typeface="Arial"/>
                <a:cs typeface="Arial"/>
              </a:rPr>
              <a:t>thích </a:t>
            </a:r>
            <a:r>
              <a:rPr spc="-5" dirty="0">
                <a:latin typeface="Arial"/>
                <a:cs typeface="Arial"/>
              </a:rPr>
              <a:t>đa trình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spc="-5" dirty="0">
                <a:latin typeface="Arial"/>
                <a:cs typeface="Arial"/>
              </a:rPr>
              <a:t>là không đổi </a:t>
            </a:r>
            <a:r>
              <a:rPr dirty="0">
                <a:latin typeface="Arial"/>
                <a:cs typeface="Arial"/>
              </a:rPr>
              <a:t>và </a:t>
            </a:r>
            <a:r>
              <a:rPr spc="-5" dirty="0">
                <a:latin typeface="Arial"/>
                <a:cs typeface="Arial"/>
              </a:rPr>
              <a:t>nó được sinh ra chức </a:t>
            </a:r>
            <a:r>
              <a:rPr spc="-11" dirty="0">
                <a:latin typeface="Arial"/>
                <a:cs typeface="Arial"/>
              </a:rPr>
              <a:t>năng  </a:t>
            </a:r>
            <a:r>
              <a:rPr spc="-5" dirty="0">
                <a:latin typeface="Arial"/>
                <a:cs typeface="Arial"/>
              </a:rPr>
              <a:t>được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11" dirty="0">
                <a:latin typeface="Arial"/>
                <a:cs typeface="Arial"/>
              </a:rPr>
              <a:t>dụng </a:t>
            </a:r>
            <a:r>
              <a:rPr dirty="0">
                <a:latin typeface="Arial"/>
                <a:cs typeface="Arial"/>
              </a:rPr>
              <a:t>trên các </a:t>
            </a:r>
            <a:r>
              <a:rPr spc="-5" dirty="0">
                <a:latin typeface="Arial"/>
                <a:cs typeface="Arial"/>
              </a:rPr>
              <a:t>trình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spc="-5" dirty="0">
                <a:latin typeface="Arial"/>
                <a:cs typeface="Arial"/>
              </a:rPr>
              <a:t>phổ biến nhất trong </a:t>
            </a:r>
            <a:r>
              <a:rPr dirty="0">
                <a:latin typeface="Arial"/>
                <a:cs typeface="Arial"/>
              </a:rPr>
              <a:t>thị </a:t>
            </a:r>
            <a:r>
              <a:rPr spc="-5" dirty="0">
                <a:latin typeface="Arial"/>
                <a:cs typeface="Arial"/>
              </a:rPr>
              <a:t>trường mục </a:t>
            </a:r>
            <a:r>
              <a:rPr dirty="0">
                <a:latin typeface="Arial"/>
                <a:cs typeface="Arial"/>
              </a:rPr>
              <a:t>tiêu của  </a:t>
            </a:r>
            <a:r>
              <a:rPr spc="-5" dirty="0">
                <a:latin typeface="Arial"/>
                <a:cs typeface="Arial"/>
              </a:rPr>
              <a:t>khách</a:t>
            </a:r>
            <a:r>
              <a:rPr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hàng.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35"/>
              </a:spcBef>
            </a:pPr>
            <a:endParaRPr dirty="0">
              <a:latin typeface="Times New Roman"/>
              <a:cs typeface="Times New Roman"/>
            </a:endParaRPr>
          </a:p>
          <a:p>
            <a:pPr marL="18893">
              <a:lnSpc>
                <a:spcPts val="2398"/>
              </a:lnSpc>
            </a:pPr>
            <a:r>
              <a:rPr spc="-5" dirty="0">
                <a:latin typeface="Arial"/>
                <a:cs typeface="Arial"/>
              </a:rPr>
              <a:t>HTML5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11" dirty="0">
                <a:latin typeface="Arial"/>
                <a:cs typeface="Arial"/>
              </a:rPr>
              <a:t>dụng </a:t>
            </a:r>
            <a:r>
              <a:rPr dirty="0">
                <a:latin typeface="Arial"/>
                <a:cs typeface="Arial"/>
              </a:rPr>
              <a:t>các </a:t>
            </a:r>
            <a:r>
              <a:rPr spc="-5" dirty="0">
                <a:latin typeface="Arial"/>
                <a:cs typeface="Arial"/>
              </a:rPr>
              <a:t>tiêu chuẩn khác nhau </a:t>
            </a:r>
            <a:r>
              <a:rPr dirty="0">
                <a:latin typeface="Arial"/>
                <a:cs typeface="Arial"/>
              </a:rPr>
              <a:t>và </a:t>
            </a:r>
            <a:r>
              <a:rPr spc="-11" dirty="0">
                <a:latin typeface="Arial"/>
                <a:cs typeface="Arial"/>
              </a:rPr>
              <a:t>được </a:t>
            </a:r>
            <a:r>
              <a:rPr spc="-5" dirty="0">
                <a:latin typeface="Arial"/>
                <a:cs typeface="Arial"/>
              </a:rPr>
              <a:t>hỗ trợ bởi </a:t>
            </a:r>
            <a:r>
              <a:rPr dirty="0">
                <a:latin typeface="Arial"/>
                <a:cs typeface="Arial"/>
              </a:rPr>
              <a:t>các </a:t>
            </a:r>
            <a:r>
              <a:rPr spc="-5" dirty="0">
                <a:latin typeface="Arial"/>
                <a:cs typeface="Arial"/>
              </a:rPr>
              <a:t>trình</a:t>
            </a:r>
            <a:r>
              <a:rPr spc="95" dirty="0">
                <a:latin typeface="Arial"/>
                <a:cs typeface="Arial"/>
              </a:rPr>
              <a:t> </a:t>
            </a:r>
            <a:r>
              <a:rPr spc="-11" dirty="0">
                <a:latin typeface="Arial"/>
                <a:cs typeface="Arial"/>
              </a:rPr>
              <a:t>duyệt</a:t>
            </a:r>
            <a:endParaRPr dirty="0">
              <a:latin typeface="Arial"/>
              <a:cs typeface="Arial"/>
            </a:endParaRPr>
          </a:p>
          <a:p>
            <a:pPr marL="18893">
              <a:lnSpc>
                <a:spcPts val="2398"/>
              </a:lnSpc>
            </a:pPr>
            <a:r>
              <a:rPr spc="-5" dirty="0">
                <a:latin typeface="Arial"/>
                <a:cs typeface="Arial"/>
              </a:rPr>
              <a:t>khác </a:t>
            </a:r>
            <a:r>
              <a:rPr spc="-11" dirty="0">
                <a:latin typeface="Arial"/>
                <a:cs typeface="Arial"/>
              </a:rPr>
              <a:t>nhau. Những </a:t>
            </a:r>
            <a:r>
              <a:rPr spc="-5" dirty="0">
                <a:latin typeface="Arial"/>
                <a:cs typeface="Arial"/>
              </a:rPr>
              <a:t>trình </a:t>
            </a:r>
            <a:r>
              <a:rPr spc="-11" dirty="0">
                <a:latin typeface="Arial"/>
                <a:cs typeface="Arial"/>
              </a:rPr>
              <a:t>duyệt này </a:t>
            </a:r>
            <a:r>
              <a:rPr spc="-5" dirty="0">
                <a:latin typeface="Arial"/>
                <a:cs typeface="Arial"/>
              </a:rPr>
              <a:t>cung cấp </a:t>
            </a:r>
            <a:r>
              <a:rPr spc="-11" dirty="0">
                <a:latin typeface="Arial"/>
                <a:cs typeface="Arial"/>
              </a:rPr>
              <a:t>phiên bản </a:t>
            </a:r>
            <a:r>
              <a:rPr spc="-5" dirty="0">
                <a:latin typeface="Arial"/>
                <a:cs typeface="Arial"/>
              </a:rPr>
              <a:t>hỗ </a:t>
            </a:r>
            <a:r>
              <a:rPr dirty="0">
                <a:latin typeface="Arial"/>
                <a:cs typeface="Arial"/>
              </a:rPr>
              <a:t>trợ </a:t>
            </a:r>
            <a:r>
              <a:rPr spc="-5" dirty="0">
                <a:latin typeface="Arial"/>
                <a:cs typeface="Arial"/>
              </a:rPr>
              <a:t>khác</a:t>
            </a:r>
            <a:r>
              <a:rPr spc="239" dirty="0">
                <a:latin typeface="Arial"/>
                <a:cs typeface="Arial"/>
              </a:rPr>
              <a:t> </a:t>
            </a:r>
            <a:r>
              <a:rPr spc="-11" dirty="0">
                <a:latin typeface="Arial"/>
                <a:cs typeface="Arial"/>
              </a:rPr>
              <a:t>nhau.</a:t>
            </a:r>
            <a:endParaRPr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 dirty="0">
              <a:latin typeface="Times New Roman"/>
              <a:cs typeface="Times New Roman"/>
            </a:endParaRPr>
          </a:p>
          <a:p>
            <a:pPr marL="18139" marR="624269">
              <a:lnSpc>
                <a:spcPts val="2225"/>
              </a:lnSpc>
              <a:spcBef>
                <a:spcPts val="1959"/>
              </a:spcBef>
            </a:pPr>
            <a:r>
              <a:rPr spc="-5" dirty="0">
                <a:latin typeface="Arial"/>
                <a:cs typeface="Arial"/>
              </a:rPr>
              <a:t>Rendering engines là một bộ công </a:t>
            </a:r>
            <a:r>
              <a:rPr dirty="0">
                <a:latin typeface="Arial"/>
                <a:cs typeface="Arial"/>
              </a:rPr>
              <a:t>cụ </a:t>
            </a:r>
            <a:r>
              <a:rPr spc="-5" dirty="0">
                <a:latin typeface="Arial"/>
                <a:cs typeface="Arial"/>
              </a:rPr>
              <a:t>được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5" dirty="0">
                <a:latin typeface="Arial"/>
                <a:cs typeface="Arial"/>
              </a:rPr>
              <a:t>dụng trong hầu hết </a:t>
            </a:r>
            <a:r>
              <a:rPr dirty="0">
                <a:latin typeface="Arial"/>
                <a:cs typeface="Arial"/>
              </a:rPr>
              <a:t>các </a:t>
            </a:r>
            <a:r>
              <a:rPr spc="-5" dirty="0">
                <a:latin typeface="Arial"/>
                <a:cs typeface="Arial"/>
              </a:rPr>
              <a:t>trình  </a:t>
            </a:r>
            <a:r>
              <a:rPr spc="-11" dirty="0">
                <a:latin typeface="Arial"/>
                <a:cs typeface="Arial"/>
              </a:rPr>
              <a:t>duyệt </a:t>
            </a:r>
            <a:r>
              <a:rPr dirty="0">
                <a:latin typeface="Arial"/>
                <a:cs typeface="Arial"/>
              </a:rPr>
              <a:t>có </a:t>
            </a:r>
            <a:r>
              <a:rPr spc="-5" dirty="0">
                <a:latin typeface="Arial"/>
                <a:cs typeface="Arial"/>
              </a:rPr>
              <a:t>hỗ </a:t>
            </a:r>
            <a:r>
              <a:rPr dirty="0">
                <a:latin typeface="Arial"/>
                <a:cs typeface="Arial"/>
              </a:rPr>
              <a:t>trợ tính </a:t>
            </a:r>
            <a:r>
              <a:rPr spc="-5" dirty="0">
                <a:latin typeface="Arial"/>
                <a:cs typeface="Arial"/>
              </a:rPr>
              <a:t>năng HTML khác</a:t>
            </a:r>
            <a:r>
              <a:rPr spc="-35" dirty="0">
                <a:latin typeface="Arial"/>
                <a:cs typeface="Arial"/>
              </a:rPr>
              <a:t> </a:t>
            </a:r>
            <a:r>
              <a:rPr spc="-11" dirty="0">
                <a:latin typeface="Arial"/>
                <a:cs typeface="Arial"/>
              </a:rPr>
              <a:t>nhau.</a:t>
            </a:r>
            <a:endParaRPr dirty="0">
              <a:latin typeface="Arial"/>
              <a:cs typeface="Arial"/>
            </a:endParaRPr>
          </a:p>
        </p:txBody>
      </p:sp>
      <p:sp>
        <p:nvSpPr>
          <p:cNvPr id="1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473728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101189"/>
            <a:ext cx="11579013" cy="508468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25"/>
              </a:spcBef>
            </a:pPr>
            <a:r>
              <a:rPr lang="vi-VN" spc="-119" dirty="0"/>
              <a:t>TỐI </a:t>
            </a:r>
            <a:r>
              <a:rPr lang="vi-VN" dirty="0" smtClean="0"/>
              <a:t>ƯU </a:t>
            </a:r>
            <a:r>
              <a:rPr lang="vi-VN" spc="-5" dirty="0"/>
              <a:t>KHẢ NĂNG TƯƠNG THÍCH </a:t>
            </a:r>
            <a:r>
              <a:rPr lang="vi-VN" spc="-11" dirty="0"/>
              <a:t>VỚI </a:t>
            </a:r>
            <a:r>
              <a:rPr lang="vi-VN" spc="-19" dirty="0"/>
              <a:t>BROWSER</a:t>
            </a:r>
            <a:r>
              <a:rPr lang="vi-VN" spc="119" dirty="0"/>
              <a:t> </a:t>
            </a:r>
            <a:r>
              <a:rPr lang="vi-VN" spc="5" dirty="0"/>
              <a:t>3-3</a:t>
            </a:r>
            <a:endParaRPr lang="vi-VN" dirty="0"/>
          </a:p>
        </p:txBody>
      </p:sp>
      <p:sp>
        <p:nvSpPr>
          <p:cNvPr id="15" name="object 15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42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017016" y="1736598"/>
            <a:ext cx="10449562" cy="1732914"/>
          </a:xfrm>
          <a:custGeom>
            <a:avLst/>
            <a:gdLst/>
            <a:ahLst/>
            <a:cxnLst/>
            <a:rect l="l" t="t" r="r" b="b"/>
            <a:pathLst>
              <a:path w="7620000" h="1732914">
                <a:moveTo>
                  <a:pt x="0" y="1732788"/>
                </a:moveTo>
                <a:lnTo>
                  <a:pt x="7620000" y="1732788"/>
                </a:lnTo>
                <a:lnTo>
                  <a:pt x="7620000" y="0"/>
                </a:lnTo>
                <a:lnTo>
                  <a:pt x="0" y="0"/>
                </a:lnTo>
                <a:lnTo>
                  <a:pt x="0" y="1732788"/>
                </a:lnTo>
                <a:close/>
              </a:path>
            </a:pathLst>
          </a:custGeom>
          <a:solidFill>
            <a:srgbClr val="F1DCDB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17015" y="1736598"/>
            <a:ext cx="10449563" cy="1732914"/>
          </a:xfrm>
          <a:custGeom>
            <a:avLst/>
            <a:gdLst/>
            <a:ahLst/>
            <a:cxnLst/>
            <a:rect l="l" t="t" r="r" b="b"/>
            <a:pathLst>
              <a:path w="7620000" h="1732914">
                <a:moveTo>
                  <a:pt x="0" y="1732788"/>
                </a:moveTo>
                <a:lnTo>
                  <a:pt x="7620000" y="1732788"/>
                </a:lnTo>
                <a:lnTo>
                  <a:pt x="7620000" y="0"/>
                </a:lnTo>
                <a:lnTo>
                  <a:pt x="0" y="0"/>
                </a:lnTo>
                <a:lnTo>
                  <a:pt x="0" y="1732788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21817" y="1578102"/>
            <a:ext cx="7189892" cy="571499"/>
          </a:xfrm>
          <a:custGeom>
            <a:avLst/>
            <a:gdLst/>
            <a:ahLst/>
            <a:cxnLst/>
            <a:rect l="l" t="t" r="r" b="b"/>
            <a:pathLst>
              <a:path w="5392420" h="571500">
                <a:moveTo>
                  <a:pt x="5296662" y="0"/>
                </a:moveTo>
                <a:lnTo>
                  <a:pt x="95250" y="0"/>
                </a:lnTo>
                <a:lnTo>
                  <a:pt x="58175" y="7489"/>
                </a:lnTo>
                <a:lnTo>
                  <a:pt x="27898" y="27908"/>
                </a:lnTo>
                <a:lnTo>
                  <a:pt x="7485" y="58185"/>
                </a:lnTo>
                <a:lnTo>
                  <a:pt x="0" y="95250"/>
                </a:lnTo>
                <a:lnTo>
                  <a:pt x="0" y="476250"/>
                </a:lnTo>
                <a:lnTo>
                  <a:pt x="7485" y="513314"/>
                </a:lnTo>
                <a:lnTo>
                  <a:pt x="27898" y="543591"/>
                </a:lnTo>
                <a:lnTo>
                  <a:pt x="58175" y="564010"/>
                </a:lnTo>
                <a:lnTo>
                  <a:pt x="95250" y="571500"/>
                </a:lnTo>
                <a:lnTo>
                  <a:pt x="5296662" y="571500"/>
                </a:lnTo>
                <a:lnTo>
                  <a:pt x="5333726" y="564010"/>
                </a:lnTo>
                <a:lnTo>
                  <a:pt x="5364003" y="543591"/>
                </a:lnTo>
                <a:lnTo>
                  <a:pt x="5384422" y="513314"/>
                </a:lnTo>
                <a:lnTo>
                  <a:pt x="5391912" y="476250"/>
                </a:lnTo>
                <a:lnTo>
                  <a:pt x="5391912" y="95250"/>
                </a:lnTo>
                <a:lnTo>
                  <a:pt x="5384422" y="58185"/>
                </a:lnTo>
                <a:lnTo>
                  <a:pt x="5364003" y="27908"/>
                </a:lnTo>
                <a:lnTo>
                  <a:pt x="5333726" y="7489"/>
                </a:lnTo>
                <a:lnTo>
                  <a:pt x="5296662" y="0"/>
                </a:lnTo>
                <a:close/>
              </a:path>
            </a:pathLst>
          </a:custGeom>
          <a:solidFill>
            <a:srgbClr val="006F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21817" y="1578102"/>
            <a:ext cx="7189892" cy="571499"/>
          </a:xfrm>
          <a:custGeom>
            <a:avLst/>
            <a:gdLst/>
            <a:ahLst/>
            <a:cxnLst/>
            <a:rect l="l" t="t" r="r" b="b"/>
            <a:pathLst>
              <a:path w="5392420" h="571500">
                <a:moveTo>
                  <a:pt x="0" y="95250"/>
                </a:moveTo>
                <a:lnTo>
                  <a:pt x="7485" y="58185"/>
                </a:lnTo>
                <a:lnTo>
                  <a:pt x="27898" y="27908"/>
                </a:lnTo>
                <a:lnTo>
                  <a:pt x="58175" y="7489"/>
                </a:lnTo>
                <a:lnTo>
                  <a:pt x="95250" y="0"/>
                </a:lnTo>
                <a:lnTo>
                  <a:pt x="5296662" y="0"/>
                </a:lnTo>
                <a:lnTo>
                  <a:pt x="5333726" y="7489"/>
                </a:lnTo>
                <a:lnTo>
                  <a:pt x="5364003" y="27908"/>
                </a:lnTo>
                <a:lnTo>
                  <a:pt x="5384422" y="58185"/>
                </a:lnTo>
                <a:lnTo>
                  <a:pt x="5391912" y="95250"/>
                </a:lnTo>
                <a:lnTo>
                  <a:pt x="5391912" y="476250"/>
                </a:lnTo>
                <a:lnTo>
                  <a:pt x="5384422" y="513314"/>
                </a:lnTo>
                <a:lnTo>
                  <a:pt x="5364003" y="543591"/>
                </a:lnTo>
                <a:lnTo>
                  <a:pt x="5333726" y="564010"/>
                </a:lnTo>
                <a:lnTo>
                  <a:pt x="5296662" y="571500"/>
                </a:lnTo>
                <a:lnTo>
                  <a:pt x="95250" y="571500"/>
                </a:lnTo>
                <a:lnTo>
                  <a:pt x="58175" y="564010"/>
                </a:lnTo>
                <a:lnTo>
                  <a:pt x="27898" y="543591"/>
                </a:lnTo>
                <a:lnTo>
                  <a:pt x="7485" y="513314"/>
                </a:lnTo>
                <a:lnTo>
                  <a:pt x="0" y="476250"/>
                </a:lnTo>
                <a:lnTo>
                  <a:pt x="0" y="9525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50167" y="914145"/>
            <a:ext cx="11154153" cy="2470779"/>
          </a:xfrm>
          <a:prstGeom prst="rect">
            <a:avLst/>
          </a:prstGeom>
        </p:spPr>
        <p:txBody>
          <a:bodyPr vert="horz" wrap="square" lIns="0" tIns="49124" rIns="0" bIns="0" rtlCol="0">
            <a:spAutoFit/>
          </a:bodyPr>
          <a:lstStyle/>
          <a:p>
            <a:pPr marL="341610" marR="6047" indent="-326493">
              <a:lnSpc>
                <a:spcPts val="2453"/>
              </a:lnSpc>
              <a:spcBef>
                <a:spcPts val="38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Thực hiện </a:t>
            </a:r>
            <a:r>
              <a:rPr spc="5" dirty="0">
                <a:latin typeface="Calibri"/>
                <a:cs typeface="Calibri"/>
              </a:rPr>
              <a:t>những </a:t>
            </a:r>
            <a:r>
              <a:rPr dirty="0">
                <a:latin typeface="Calibri"/>
                <a:cs typeface="Calibri"/>
              </a:rPr>
              <a:t>điều tốt nhất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spc="-5" dirty="0">
                <a:latin typeface="Calibri"/>
                <a:cs typeface="Calibri"/>
              </a:rPr>
              <a:t>tối </a:t>
            </a:r>
            <a:r>
              <a:rPr spc="5" dirty="0">
                <a:latin typeface="Calibri"/>
                <a:cs typeface="Calibri"/>
              </a:rPr>
              <a:t>ưu khả </a:t>
            </a:r>
            <a:r>
              <a:rPr dirty="0">
                <a:latin typeface="Calibri"/>
                <a:cs typeface="Calibri"/>
              </a:rPr>
              <a:t>năng tương thích với</a:t>
            </a:r>
            <a:r>
              <a:rPr spc="-271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Browser  </a:t>
            </a:r>
            <a:r>
              <a:rPr spc="5" dirty="0">
                <a:latin typeface="Calibri"/>
                <a:cs typeface="Calibri"/>
              </a:rPr>
              <a:t>như</a:t>
            </a:r>
            <a:r>
              <a:rPr spc="-1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sau:</a:t>
            </a:r>
            <a:endParaRPr>
              <a:latin typeface="Calibri"/>
              <a:cs typeface="Calibri"/>
            </a:endParaRPr>
          </a:p>
          <a:p>
            <a:pPr>
              <a:spcBef>
                <a:spcPts val="41"/>
              </a:spcBef>
              <a:buClr>
                <a:srgbClr val="AC1317"/>
              </a:buClr>
              <a:buFont typeface="Wingdings"/>
              <a:buChar char=""/>
            </a:pPr>
            <a:endParaRPr sz="1900">
              <a:latin typeface="Times New Roman"/>
              <a:cs typeface="Times New Roman"/>
            </a:endParaRPr>
          </a:p>
          <a:p>
            <a:pPr marL="868382">
              <a:lnSpc>
                <a:spcPts val="2130"/>
              </a:lnSpc>
            </a:pPr>
            <a:r>
              <a:rPr sz="1900" b="1" spc="-11" dirty="0">
                <a:solidFill>
                  <a:srgbClr val="FFFFFF"/>
                </a:solidFill>
                <a:latin typeface="Arial"/>
                <a:cs typeface="Arial"/>
              </a:rPr>
              <a:t>Kiểm tra các trang </a:t>
            </a:r>
            <a:r>
              <a:rPr sz="1900" b="1" dirty="0">
                <a:solidFill>
                  <a:srgbClr val="FFFFFF"/>
                </a:solidFill>
                <a:latin typeface="Arial"/>
                <a:cs typeface="Arial"/>
              </a:rPr>
              <a:t>web </a:t>
            </a:r>
            <a:r>
              <a:rPr sz="1900" b="1" spc="-11" dirty="0">
                <a:solidFill>
                  <a:srgbClr val="FFFFFF"/>
                </a:solidFill>
                <a:latin typeface="Arial"/>
                <a:cs typeface="Arial"/>
              </a:rPr>
              <a:t>trên các trình </a:t>
            </a:r>
            <a:r>
              <a:rPr sz="1900" b="1" spc="-19" dirty="0">
                <a:solidFill>
                  <a:srgbClr val="FFFFFF"/>
                </a:solidFill>
                <a:latin typeface="Arial"/>
                <a:cs typeface="Arial"/>
              </a:rPr>
              <a:t>duyệt</a:t>
            </a:r>
            <a:r>
              <a:rPr sz="1900" b="1" spc="1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900" b="1" spc="-11" dirty="0">
                <a:solidFill>
                  <a:srgbClr val="FFFFFF"/>
                </a:solidFill>
                <a:latin typeface="Arial"/>
                <a:cs typeface="Arial"/>
              </a:rPr>
              <a:t>khác</a:t>
            </a:r>
            <a:endParaRPr sz="1900">
              <a:latin typeface="Arial"/>
              <a:cs typeface="Arial"/>
            </a:endParaRPr>
          </a:p>
          <a:p>
            <a:pPr marL="868382">
              <a:lnSpc>
                <a:spcPts val="2130"/>
              </a:lnSpc>
            </a:pPr>
            <a:r>
              <a:rPr sz="1900" b="1" spc="-5" dirty="0">
                <a:solidFill>
                  <a:srgbClr val="FFFFFF"/>
                </a:solidFill>
                <a:latin typeface="Arial"/>
                <a:cs typeface="Arial"/>
              </a:rPr>
              <a:t>nhau</a:t>
            </a:r>
            <a:endParaRPr sz="1900">
              <a:latin typeface="Arial"/>
              <a:cs typeface="Arial"/>
            </a:endParaRPr>
          </a:p>
          <a:p>
            <a:pPr marL="1231908" marR="482938" lvl="1" indent="-204815">
              <a:lnSpc>
                <a:spcPts val="1975"/>
              </a:lnSpc>
              <a:spcBef>
                <a:spcPts val="1731"/>
              </a:spcBef>
              <a:buChar char="•"/>
              <a:tabLst>
                <a:tab pos="1232665" algn="l"/>
              </a:tabLst>
            </a:pPr>
            <a:r>
              <a:rPr sz="1900" spc="-5" dirty="0">
                <a:latin typeface="Arial"/>
                <a:cs typeface="Arial"/>
              </a:rPr>
              <a:t>Xem </a:t>
            </a:r>
            <a:r>
              <a:rPr sz="1900" spc="-11" dirty="0">
                <a:latin typeface="Arial"/>
                <a:cs typeface="Arial"/>
              </a:rPr>
              <a:t>xét </a:t>
            </a:r>
            <a:r>
              <a:rPr sz="1900" spc="-5" dirty="0">
                <a:latin typeface="Arial"/>
                <a:cs typeface="Arial"/>
              </a:rPr>
              <a:t>sự </a:t>
            </a:r>
            <a:r>
              <a:rPr sz="1900" spc="-11" dirty="0">
                <a:latin typeface="Arial"/>
                <a:cs typeface="Arial"/>
              </a:rPr>
              <a:t>xuất </a:t>
            </a:r>
            <a:r>
              <a:rPr sz="1900" spc="-5" dirty="0">
                <a:latin typeface="Arial"/>
                <a:cs typeface="Arial"/>
              </a:rPr>
              <a:t>hiện của trang </a:t>
            </a:r>
            <a:r>
              <a:rPr sz="1900" spc="-11" dirty="0">
                <a:latin typeface="Arial"/>
                <a:cs typeface="Arial"/>
              </a:rPr>
              <a:t>web </a:t>
            </a:r>
            <a:r>
              <a:rPr sz="1900" spc="-5" dirty="0">
                <a:latin typeface="Arial"/>
                <a:cs typeface="Arial"/>
              </a:rPr>
              <a:t>và chức </a:t>
            </a:r>
            <a:r>
              <a:rPr sz="1900" spc="-11" dirty="0">
                <a:latin typeface="Arial"/>
                <a:cs typeface="Arial"/>
              </a:rPr>
              <a:t>năng </a:t>
            </a:r>
            <a:r>
              <a:rPr sz="1900" spc="-5" dirty="0">
                <a:latin typeface="Arial"/>
                <a:cs typeface="Arial"/>
              </a:rPr>
              <a:t>trên nhiều trình  </a:t>
            </a:r>
            <a:r>
              <a:rPr sz="1900" spc="-11" dirty="0">
                <a:latin typeface="Arial"/>
                <a:cs typeface="Arial"/>
              </a:rPr>
              <a:t>duyệt </a:t>
            </a:r>
            <a:r>
              <a:rPr sz="1900" spc="-5" dirty="0">
                <a:latin typeface="Arial"/>
                <a:cs typeface="Arial"/>
              </a:rPr>
              <a:t>để </a:t>
            </a:r>
            <a:r>
              <a:rPr sz="1900" spc="-11">
                <a:latin typeface="Arial"/>
                <a:cs typeface="Arial"/>
              </a:rPr>
              <a:t>đảm </a:t>
            </a:r>
            <a:r>
              <a:rPr sz="1900" spc="-5" smtClean="0">
                <a:latin typeface="Arial"/>
                <a:cs typeface="Arial"/>
              </a:rPr>
              <a:t>bảo </a:t>
            </a:r>
            <a:r>
              <a:rPr sz="1900" spc="-11" dirty="0">
                <a:latin typeface="Arial"/>
                <a:cs typeface="Arial"/>
              </a:rPr>
              <a:t>rằng </a:t>
            </a:r>
            <a:r>
              <a:rPr sz="1900" spc="-5" dirty="0">
                <a:latin typeface="Arial"/>
                <a:cs typeface="Arial"/>
              </a:rPr>
              <a:t>tất cả </a:t>
            </a:r>
            <a:r>
              <a:rPr sz="1900" spc="-11" dirty="0">
                <a:latin typeface="Arial"/>
                <a:cs typeface="Arial"/>
              </a:rPr>
              <a:t>người dùng đang nhận được </a:t>
            </a:r>
            <a:r>
              <a:rPr sz="1900" spc="-5" dirty="0">
                <a:latin typeface="Arial"/>
                <a:cs typeface="Arial"/>
              </a:rPr>
              <a:t>cùng trải  </a:t>
            </a:r>
            <a:r>
              <a:rPr sz="1900" spc="-11" dirty="0">
                <a:latin typeface="Arial"/>
                <a:cs typeface="Arial"/>
              </a:rPr>
              <a:t>nghiệm </a:t>
            </a:r>
            <a:r>
              <a:rPr sz="1900" spc="-5" dirty="0">
                <a:latin typeface="Arial"/>
                <a:cs typeface="Arial"/>
              </a:rPr>
              <a:t>theo thiết</a:t>
            </a:r>
            <a:r>
              <a:rPr sz="1900" dirty="0">
                <a:latin typeface="Arial"/>
                <a:cs typeface="Arial"/>
              </a:rPr>
              <a:t> </a:t>
            </a:r>
            <a:r>
              <a:rPr sz="1900" spc="-11" dirty="0">
                <a:latin typeface="Arial"/>
                <a:cs typeface="Arial"/>
              </a:rPr>
              <a:t>kế.</a:t>
            </a:r>
            <a:endParaRPr sz="1900">
              <a:latin typeface="Arial"/>
              <a:cs typeface="Arial"/>
            </a:endParaRPr>
          </a:p>
          <a:p>
            <a:pPr marL="1231908" lvl="1" indent="-204815">
              <a:lnSpc>
                <a:spcPts val="2119"/>
              </a:lnSpc>
              <a:buChar char="•"/>
              <a:tabLst>
                <a:tab pos="1232665" algn="l"/>
              </a:tabLst>
            </a:pPr>
            <a:r>
              <a:rPr sz="1900" spc="-5" dirty="0">
                <a:latin typeface="Arial"/>
                <a:cs typeface="Arial"/>
              </a:rPr>
              <a:t>Tốt nhất kiểm tra trên các phiên bản khác nhau của cùng một</a:t>
            </a:r>
            <a:r>
              <a:rPr sz="1900" spc="41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trình</a:t>
            </a:r>
            <a:endParaRPr sz="1900">
              <a:latin typeface="Arial"/>
              <a:cs typeface="Arial"/>
            </a:endParaRPr>
          </a:p>
          <a:p>
            <a:pPr marL="235046" algn="ctr">
              <a:lnSpc>
                <a:spcPts val="2130"/>
              </a:lnSpc>
            </a:pPr>
            <a:r>
              <a:rPr sz="1900" spc="-11" dirty="0">
                <a:latin typeface="Arial"/>
                <a:cs typeface="Arial"/>
              </a:rPr>
              <a:t>duyệt </a:t>
            </a:r>
            <a:r>
              <a:rPr sz="1900" spc="-5" dirty="0">
                <a:latin typeface="Arial"/>
                <a:cs typeface="Arial"/>
              </a:rPr>
              <a:t>cũng </a:t>
            </a:r>
            <a:r>
              <a:rPr sz="1900" spc="-11" dirty="0">
                <a:latin typeface="Arial"/>
                <a:cs typeface="Arial"/>
              </a:rPr>
              <a:t>như chúng </a:t>
            </a:r>
            <a:r>
              <a:rPr sz="1900" spc="-5" dirty="0">
                <a:latin typeface="Arial"/>
                <a:cs typeface="Arial"/>
              </a:rPr>
              <a:t>có thể hiển thị các trang </a:t>
            </a:r>
            <a:r>
              <a:rPr sz="1900" spc="-11" dirty="0">
                <a:latin typeface="Arial"/>
                <a:cs typeface="Arial"/>
              </a:rPr>
              <a:t>web </a:t>
            </a:r>
            <a:r>
              <a:rPr sz="1900" spc="-5" dirty="0">
                <a:latin typeface="Arial"/>
                <a:cs typeface="Arial"/>
              </a:rPr>
              <a:t>khác</a:t>
            </a:r>
            <a:r>
              <a:rPr sz="1900" spc="149" dirty="0">
                <a:latin typeface="Arial"/>
                <a:cs typeface="Arial"/>
              </a:rPr>
              <a:t> </a:t>
            </a:r>
            <a:r>
              <a:rPr sz="1900" spc="-11" dirty="0">
                <a:latin typeface="Arial"/>
                <a:cs typeface="Arial"/>
              </a:rPr>
              <a:t>nhau.</a:t>
            </a:r>
            <a:endParaRPr sz="1900">
              <a:latin typeface="Arial"/>
              <a:cs typeface="Arial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1017016" y="3830575"/>
            <a:ext cx="10449562" cy="1732914"/>
          </a:xfrm>
          <a:custGeom>
            <a:avLst/>
            <a:gdLst/>
            <a:ahLst/>
            <a:cxnLst/>
            <a:rect l="l" t="t" r="r" b="b"/>
            <a:pathLst>
              <a:path w="7620000" h="1732914">
                <a:moveTo>
                  <a:pt x="0" y="1732788"/>
                </a:moveTo>
                <a:lnTo>
                  <a:pt x="7620000" y="1732788"/>
                </a:lnTo>
                <a:lnTo>
                  <a:pt x="7620000" y="0"/>
                </a:lnTo>
                <a:lnTo>
                  <a:pt x="0" y="0"/>
                </a:lnTo>
                <a:lnTo>
                  <a:pt x="0" y="1732788"/>
                </a:lnTo>
                <a:close/>
              </a:path>
            </a:pathLst>
          </a:custGeom>
          <a:solidFill>
            <a:srgbClr val="F1DCDB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17015" y="3830575"/>
            <a:ext cx="10449563" cy="1732914"/>
          </a:xfrm>
          <a:custGeom>
            <a:avLst/>
            <a:gdLst/>
            <a:ahLst/>
            <a:cxnLst/>
            <a:rect l="l" t="t" r="r" b="b"/>
            <a:pathLst>
              <a:path w="7620000" h="1732914">
                <a:moveTo>
                  <a:pt x="0" y="1732788"/>
                </a:moveTo>
                <a:lnTo>
                  <a:pt x="7620000" y="1732788"/>
                </a:lnTo>
                <a:lnTo>
                  <a:pt x="7620000" y="0"/>
                </a:lnTo>
                <a:lnTo>
                  <a:pt x="0" y="0"/>
                </a:lnTo>
                <a:lnTo>
                  <a:pt x="0" y="1732788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21816" y="3647695"/>
            <a:ext cx="7111999" cy="524510"/>
          </a:xfrm>
          <a:custGeom>
            <a:avLst/>
            <a:gdLst/>
            <a:ahLst/>
            <a:cxnLst/>
            <a:rect l="l" t="t" r="r" b="b"/>
            <a:pathLst>
              <a:path w="5334000" h="524510">
                <a:moveTo>
                  <a:pt x="5246624" y="0"/>
                </a:moveTo>
                <a:lnTo>
                  <a:pt x="87375" y="0"/>
                </a:lnTo>
                <a:lnTo>
                  <a:pt x="53363" y="6865"/>
                </a:lnTo>
                <a:lnTo>
                  <a:pt x="25590" y="25590"/>
                </a:lnTo>
                <a:lnTo>
                  <a:pt x="6865" y="53363"/>
                </a:lnTo>
                <a:lnTo>
                  <a:pt x="0" y="87375"/>
                </a:lnTo>
                <a:lnTo>
                  <a:pt x="0" y="436879"/>
                </a:lnTo>
                <a:lnTo>
                  <a:pt x="6865" y="470892"/>
                </a:lnTo>
                <a:lnTo>
                  <a:pt x="25590" y="498665"/>
                </a:lnTo>
                <a:lnTo>
                  <a:pt x="53363" y="517390"/>
                </a:lnTo>
                <a:lnTo>
                  <a:pt x="87375" y="524255"/>
                </a:lnTo>
                <a:lnTo>
                  <a:pt x="5246624" y="524255"/>
                </a:lnTo>
                <a:lnTo>
                  <a:pt x="5280636" y="517390"/>
                </a:lnTo>
                <a:lnTo>
                  <a:pt x="5308409" y="498665"/>
                </a:lnTo>
                <a:lnTo>
                  <a:pt x="5327134" y="470892"/>
                </a:lnTo>
                <a:lnTo>
                  <a:pt x="5334000" y="436879"/>
                </a:lnTo>
                <a:lnTo>
                  <a:pt x="5334000" y="87375"/>
                </a:lnTo>
                <a:lnTo>
                  <a:pt x="5327134" y="53363"/>
                </a:lnTo>
                <a:lnTo>
                  <a:pt x="5308409" y="25590"/>
                </a:lnTo>
                <a:lnTo>
                  <a:pt x="5280636" y="6865"/>
                </a:lnTo>
                <a:lnTo>
                  <a:pt x="5246624" y="0"/>
                </a:lnTo>
                <a:close/>
              </a:path>
            </a:pathLst>
          </a:custGeom>
          <a:solidFill>
            <a:srgbClr val="006F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21816" y="3647695"/>
            <a:ext cx="7111999" cy="524510"/>
          </a:xfrm>
          <a:custGeom>
            <a:avLst/>
            <a:gdLst/>
            <a:ahLst/>
            <a:cxnLst/>
            <a:rect l="l" t="t" r="r" b="b"/>
            <a:pathLst>
              <a:path w="5334000" h="524510">
                <a:moveTo>
                  <a:pt x="0" y="87375"/>
                </a:moveTo>
                <a:lnTo>
                  <a:pt x="6865" y="53363"/>
                </a:lnTo>
                <a:lnTo>
                  <a:pt x="25590" y="25590"/>
                </a:lnTo>
                <a:lnTo>
                  <a:pt x="53363" y="6865"/>
                </a:lnTo>
                <a:lnTo>
                  <a:pt x="87375" y="0"/>
                </a:lnTo>
                <a:lnTo>
                  <a:pt x="5246624" y="0"/>
                </a:lnTo>
                <a:lnTo>
                  <a:pt x="5280636" y="6865"/>
                </a:lnTo>
                <a:lnTo>
                  <a:pt x="5308409" y="25590"/>
                </a:lnTo>
                <a:lnTo>
                  <a:pt x="5327134" y="53363"/>
                </a:lnTo>
                <a:lnTo>
                  <a:pt x="5334000" y="87375"/>
                </a:lnTo>
                <a:lnTo>
                  <a:pt x="5334000" y="436879"/>
                </a:lnTo>
                <a:lnTo>
                  <a:pt x="5327134" y="470892"/>
                </a:lnTo>
                <a:lnTo>
                  <a:pt x="5308409" y="498665"/>
                </a:lnTo>
                <a:lnTo>
                  <a:pt x="5280636" y="517390"/>
                </a:lnTo>
                <a:lnTo>
                  <a:pt x="5246624" y="524255"/>
                </a:lnTo>
                <a:lnTo>
                  <a:pt x="87375" y="524255"/>
                </a:lnTo>
                <a:lnTo>
                  <a:pt x="53363" y="517390"/>
                </a:lnTo>
                <a:lnTo>
                  <a:pt x="25590" y="498665"/>
                </a:lnTo>
                <a:lnTo>
                  <a:pt x="6865" y="470892"/>
                </a:lnTo>
                <a:lnTo>
                  <a:pt x="0" y="436879"/>
                </a:lnTo>
                <a:lnTo>
                  <a:pt x="0" y="8737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607041" y="3756788"/>
            <a:ext cx="8770620" cy="1786780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spcBef>
                <a:spcPts val="114"/>
              </a:spcBef>
            </a:pPr>
            <a:r>
              <a:rPr sz="1900" b="1" spc="-11" dirty="0">
                <a:solidFill>
                  <a:srgbClr val="FFFFFF"/>
                </a:solidFill>
                <a:latin typeface="Arial"/>
                <a:cs typeface="Arial"/>
              </a:rPr>
              <a:t>Viết HTML </a:t>
            </a:r>
            <a:r>
              <a:rPr sz="1900" b="1" spc="-5" dirty="0">
                <a:solidFill>
                  <a:srgbClr val="FFFFFF"/>
                </a:solidFill>
                <a:latin typeface="Arial"/>
                <a:cs typeface="Arial"/>
              </a:rPr>
              <a:t>rõ</a:t>
            </a:r>
            <a:r>
              <a:rPr sz="1900" b="1" spc="-11" dirty="0">
                <a:solidFill>
                  <a:srgbClr val="FFFFFF"/>
                </a:solidFill>
                <a:latin typeface="Arial"/>
                <a:cs typeface="Arial"/>
              </a:rPr>
              <a:t> ràng</a:t>
            </a:r>
            <a:endParaRPr sz="1900">
              <a:latin typeface="Arial"/>
              <a:cs typeface="Arial"/>
            </a:endParaRPr>
          </a:p>
          <a:p>
            <a:pPr>
              <a:spcBef>
                <a:spcPts val="19"/>
              </a:spcBef>
            </a:pPr>
            <a:endParaRPr sz="2700">
              <a:latin typeface="Times New Roman"/>
              <a:cs typeface="Times New Roman"/>
            </a:endParaRPr>
          </a:p>
          <a:p>
            <a:pPr marL="380911" marR="6047" indent="-204815">
              <a:lnSpc>
                <a:spcPts val="1975"/>
              </a:lnSpc>
              <a:buChar char="•"/>
              <a:tabLst>
                <a:tab pos="381665" algn="l"/>
              </a:tabLst>
            </a:pPr>
            <a:r>
              <a:rPr sz="1900" spc="-5" dirty="0">
                <a:latin typeface="Arial"/>
                <a:cs typeface="Arial"/>
              </a:rPr>
              <a:t>Để đảm bảo </a:t>
            </a:r>
            <a:r>
              <a:rPr sz="1900" spc="-11" dirty="0">
                <a:latin typeface="Arial"/>
                <a:cs typeface="Arial"/>
              </a:rPr>
              <a:t>rằng </a:t>
            </a:r>
            <a:r>
              <a:rPr sz="1900" spc="-5" dirty="0">
                <a:latin typeface="Arial"/>
                <a:cs typeface="Arial"/>
              </a:rPr>
              <a:t>trang trông giống nhau trong tất cả các trình </a:t>
            </a:r>
            <a:r>
              <a:rPr sz="1900" spc="-11" dirty="0">
                <a:latin typeface="Arial"/>
                <a:cs typeface="Arial"/>
              </a:rPr>
              <a:t>duyệt  </a:t>
            </a:r>
            <a:r>
              <a:rPr sz="1900" spc="-5" dirty="0">
                <a:latin typeface="Arial"/>
                <a:cs typeface="Arial"/>
              </a:rPr>
              <a:t>là để viết các trang </a:t>
            </a:r>
            <a:r>
              <a:rPr sz="1900" spc="-11" dirty="0">
                <a:latin typeface="Arial"/>
                <a:cs typeface="Arial"/>
              </a:rPr>
              <a:t>web </a:t>
            </a:r>
            <a:r>
              <a:rPr sz="1900" spc="-5" dirty="0">
                <a:latin typeface="Arial"/>
                <a:cs typeface="Arial"/>
              </a:rPr>
              <a:t>sử </a:t>
            </a:r>
            <a:r>
              <a:rPr sz="1900" spc="-11" dirty="0">
                <a:latin typeface="Arial"/>
                <a:cs typeface="Arial"/>
              </a:rPr>
              <a:t>dụng HTML hợp </a:t>
            </a:r>
            <a:r>
              <a:rPr sz="1900" spc="-5" dirty="0">
                <a:latin typeface="Arial"/>
                <a:cs typeface="Arial"/>
              </a:rPr>
              <a:t>lệ và </a:t>
            </a:r>
            <a:r>
              <a:rPr sz="1900" spc="-11" dirty="0">
                <a:latin typeface="Arial"/>
                <a:cs typeface="Arial"/>
              </a:rPr>
              <a:t>mã </a:t>
            </a:r>
            <a:r>
              <a:rPr sz="1900" spc="-5" dirty="0">
                <a:latin typeface="Arial"/>
                <a:cs typeface="Arial"/>
              </a:rPr>
              <a:t>CSS, và sau </a:t>
            </a:r>
            <a:r>
              <a:rPr sz="1900" spc="-11" dirty="0">
                <a:latin typeface="Arial"/>
                <a:cs typeface="Arial"/>
              </a:rPr>
              <a:t>đó  </a:t>
            </a:r>
            <a:r>
              <a:rPr sz="1900" spc="-5" dirty="0">
                <a:latin typeface="Arial"/>
                <a:cs typeface="Arial"/>
              </a:rPr>
              <a:t>thử nghiệm nó trong nhiều trình</a:t>
            </a:r>
            <a:r>
              <a:rPr sz="1900" spc="49" dirty="0">
                <a:latin typeface="Arial"/>
                <a:cs typeface="Arial"/>
              </a:rPr>
              <a:t> </a:t>
            </a:r>
            <a:r>
              <a:rPr sz="1900" spc="-11" dirty="0">
                <a:latin typeface="Arial"/>
                <a:cs typeface="Arial"/>
              </a:rPr>
              <a:t>duyệt.</a:t>
            </a:r>
            <a:endParaRPr sz="1900">
              <a:latin typeface="Arial"/>
              <a:cs typeface="Arial"/>
            </a:endParaRPr>
          </a:p>
          <a:p>
            <a:pPr marL="380911" marR="274344" indent="-204815">
              <a:lnSpc>
                <a:spcPts val="1975"/>
              </a:lnSpc>
              <a:spcBef>
                <a:spcPts val="315"/>
              </a:spcBef>
              <a:buChar char="•"/>
              <a:tabLst>
                <a:tab pos="381665" algn="l"/>
              </a:tabLst>
            </a:pPr>
            <a:r>
              <a:rPr sz="1900" spc="-5" dirty="0">
                <a:latin typeface="Arial"/>
                <a:cs typeface="Arial"/>
              </a:rPr>
              <a:t>Sử dụng </a:t>
            </a:r>
            <a:r>
              <a:rPr sz="1900" spc="-11" dirty="0">
                <a:latin typeface="Arial"/>
                <a:cs typeface="Arial"/>
              </a:rPr>
              <a:t>CSS bên ngoài </a:t>
            </a:r>
            <a:r>
              <a:rPr sz="1900" spc="-5" dirty="0">
                <a:latin typeface="Arial"/>
                <a:cs typeface="Arial"/>
              </a:rPr>
              <a:t>có thể giúp các trang hiển thị và tải </a:t>
            </a:r>
            <a:r>
              <a:rPr sz="1900" spc="-11" dirty="0">
                <a:latin typeface="Arial"/>
                <a:cs typeface="Arial"/>
              </a:rPr>
              <a:t>nhanh  hơn.</a:t>
            </a:r>
            <a:endParaRPr sz="1900">
              <a:latin typeface="Arial"/>
              <a:cs typeface="Arial"/>
            </a:endParaRPr>
          </a:p>
        </p:txBody>
      </p:sp>
      <p:sp>
        <p:nvSpPr>
          <p:cNvPr id="16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30932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9" y="49501"/>
            <a:ext cx="2331719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119" dirty="0"/>
              <a:t>TỔNG</a:t>
            </a:r>
            <a:r>
              <a:rPr lang="vi-VN" spc="-71" dirty="0"/>
              <a:t> KẾT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43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55225" y="781865"/>
            <a:ext cx="10933007" cy="5078002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341610" marR="759550" indent="-326493">
              <a:lnSpc>
                <a:spcPct val="151400"/>
              </a:lnSpc>
              <a:spcBef>
                <a:spcPts val="11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Có </a:t>
            </a:r>
            <a:r>
              <a:rPr spc="-11" dirty="0">
                <a:latin typeface="Calibri"/>
                <a:cs typeface="Calibri"/>
              </a:rPr>
              <a:t>rất </a:t>
            </a:r>
            <a:r>
              <a:rPr dirty="0">
                <a:latin typeface="Calibri"/>
                <a:cs typeface="Calibri"/>
              </a:rPr>
              <a:t>nhiều định dạng </a:t>
            </a:r>
            <a:r>
              <a:rPr spc="5" dirty="0">
                <a:latin typeface="Calibri"/>
                <a:cs typeface="Calibri"/>
              </a:rPr>
              <a:t>đồ </a:t>
            </a:r>
            <a:r>
              <a:rPr dirty="0">
                <a:latin typeface="Calibri"/>
                <a:cs typeface="Calibri"/>
              </a:rPr>
              <a:t>họa có sẵn; </a:t>
            </a:r>
            <a:r>
              <a:rPr spc="5" dirty="0">
                <a:latin typeface="Calibri"/>
                <a:cs typeface="Calibri"/>
              </a:rPr>
              <a:t>thường được </a:t>
            </a:r>
            <a:r>
              <a:rPr dirty="0">
                <a:latin typeface="Calibri"/>
                <a:cs typeface="Calibri"/>
              </a:rPr>
              <a:t>sử dụng nhất là</a:t>
            </a:r>
            <a:r>
              <a:rPr spc="-2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chuyên  (JPEG), (GIF),</a:t>
            </a:r>
            <a:r>
              <a:rPr spc="-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(PNG).</a:t>
            </a:r>
            <a:endParaRPr>
              <a:latin typeface="Calibri"/>
              <a:cs typeface="Calibri"/>
            </a:endParaRPr>
          </a:p>
          <a:p>
            <a:pPr marL="341610" indent="-326493">
              <a:spcBef>
                <a:spcPts val="135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Các phần </a:t>
            </a:r>
            <a:r>
              <a:rPr spc="5" dirty="0">
                <a:latin typeface="Calibri"/>
                <a:cs typeface="Calibri"/>
              </a:rPr>
              <a:t>tử </a:t>
            </a:r>
            <a:r>
              <a:rPr dirty="0">
                <a:latin typeface="Calibri"/>
                <a:cs typeface="Calibri"/>
              </a:rPr>
              <a:t>IMG là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phần </a:t>
            </a:r>
            <a:r>
              <a:rPr spc="5" dirty="0">
                <a:latin typeface="Calibri"/>
                <a:cs typeface="Calibri"/>
              </a:rPr>
              <a:t>tử </a:t>
            </a:r>
            <a:r>
              <a:rPr dirty="0">
                <a:latin typeface="Calibri"/>
                <a:cs typeface="Calibri"/>
              </a:rPr>
              <a:t>rỗng,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phép người dùng </a:t>
            </a:r>
            <a:r>
              <a:rPr spc="5" dirty="0">
                <a:latin typeface="Calibri"/>
                <a:cs typeface="Calibri"/>
              </a:rPr>
              <a:t>để chèn một</a:t>
            </a:r>
            <a:r>
              <a:rPr spc="-30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hình</a:t>
            </a:r>
            <a:endParaRPr>
              <a:latin typeface="Calibri"/>
              <a:cs typeface="Calibri"/>
            </a:endParaRPr>
          </a:p>
          <a:p>
            <a:pPr marL="341610">
              <a:spcBef>
                <a:spcPts val="1357"/>
              </a:spcBef>
            </a:pPr>
            <a:r>
              <a:rPr dirty="0">
                <a:latin typeface="Calibri"/>
                <a:cs typeface="Calibri"/>
              </a:rPr>
              <a:t>ảnh.</a:t>
            </a:r>
            <a:endParaRPr>
              <a:latin typeface="Calibri"/>
              <a:cs typeface="Calibri"/>
            </a:endParaRPr>
          </a:p>
          <a:p>
            <a:pPr marL="341610" marR="201036" indent="-326493">
              <a:lnSpc>
                <a:spcPts val="3999"/>
              </a:lnSpc>
              <a:spcBef>
                <a:spcPts val="36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Thuộc tính Padding CSS được sử dụng </a:t>
            </a:r>
            <a:r>
              <a:rPr spc="5" dirty="0">
                <a:latin typeface="Calibri"/>
                <a:cs typeface="Calibri"/>
              </a:rPr>
              <a:t>để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spc="5" dirty="0">
                <a:latin typeface="Calibri"/>
                <a:cs typeface="Calibri"/>
              </a:rPr>
              <a:t>định không </a:t>
            </a:r>
            <a:r>
              <a:rPr dirty="0">
                <a:latin typeface="Calibri"/>
                <a:cs typeface="Calibri"/>
              </a:rPr>
              <a:t>gian giữa viền các</a:t>
            </a:r>
            <a:r>
              <a:rPr spc="-2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phần  </a:t>
            </a:r>
            <a:r>
              <a:rPr spc="5" dirty="0">
                <a:latin typeface="Calibri"/>
                <a:cs typeface="Calibri"/>
              </a:rPr>
              <a:t>tử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nội dung </a:t>
            </a:r>
            <a:r>
              <a:rPr spc="5" dirty="0">
                <a:latin typeface="Calibri"/>
                <a:cs typeface="Calibri"/>
              </a:rPr>
              <a:t>của</a:t>
            </a:r>
            <a:r>
              <a:rPr spc="-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nó.</a:t>
            </a:r>
            <a:endParaRPr>
              <a:latin typeface="Calibri"/>
              <a:cs typeface="Calibri"/>
            </a:endParaRPr>
          </a:p>
          <a:p>
            <a:pPr marL="341610" indent="-326493">
              <a:spcBef>
                <a:spcPts val="100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Một thumbnail là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spc="-5" dirty="0">
                <a:latin typeface="Calibri"/>
                <a:cs typeface="Calibri"/>
              </a:rPr>
              <a:t>nhỏ, </a:t>
            </a:r>
            <a:r>
              <a:rPr dirty="0">
                <a:latin typeface="Calibri"/>
                <a:cs typeface="Calibri"/>
              </a:rPr>
              <a:t>hoặc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phần </a:t>
            </a:r>
            <a:r>
              <a:rPr spc="5" dirty="0">
                <a:latin typeface="Calibri"/>
                <a:cs typeface="Calibri"/>
              </a:rPr>
              <a:t>của một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lớn</a:t>
            </a:r>
            <a:r>
              <a:rPr spc="-2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hơn</a:t>
            </a:r>
            <a:endParaRPr>
              <a:latin typeface="Calibri"/>
              <a:cs typeface="Calibri"/>
            </a:endParaRPr>
          </a:p>
          <a:p>
            <a:pPr marL="341610" marR="505611" indent="-326493">
              <a:lnSpc>
                <a:spcPts val="3999"/>
              </a:lnSpc>
              <a:spcBef>
                <a:spcPts val="35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spc="-30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năm </a:t>
            </a:r>
            <a:r>
              <a:rPr spc="5" dirty="0">
                <a:latin typeface="Calibri"/>
                <a:cs typeface="Calibri"/>
              </a:rPr>
              <a:t>2007, Apple </a:t>
            </a:r>
            <a:r>
              <a:rPr dirty="0">
                <a:latin typeface="Calibri"/>
                <a:cs typeface="Calibri"/>
              </a:rPr>
              <a:t>giới thiệu quá trình chuyển đổi CSS, </a:t>
            </a:r>
            <a:r>
              <a:rPr spc="5" dirty="0">
                <a:latin typeface="Calibri"/>
                <a:cs typeface="Calibri"/>
              </a:rPr>
              <a:t>mà </a:t>
            </a:r>
            <a:r>
              <a:rPr dirty="0">
                <a:latin typeface="Calibri"/>
                <a:cs typeface="Calibri"/>
              </a:rPr>
              <a:t>sau </a:t>
            </a:r>
            <a:r>
              <a:rPr spc="-5" dirty="0">
                <a:latin typeface="Calibri"/>
                <a:cs typeface="Calibri"/>
              </a:rPr>
              <a:t>này </a:t>
            </a:r>
            <a:r>
              <a:rPr spc="5" dirty="0">
                <a:latin typeface="Calibri"/>
                <a:cs typeface="Calibri"/>
              </a:rPr>
              <a:t>đã</a:t>
            </a:r>
            <a:r>
              <a:rPr spc="-19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trở  </a:t>
            </a:r>
            <a:r>
              <a:rPr spc="5" dirty="0">
                <a:latin typeface="Calibri"/>
                <a:cs typeface="Calibri"/>
              </a:rPr>
              <a:t>thành một </a:t>
            </a:r>
            <a:r>
              <a:rPr dirty="0">
                <a:latin typeface="Calibri"/>
                <a:cs typeface="Calibri"/>
              </a:rPr>
              <a:t>tính năng </a:t>
            </a:r>
            <a:r>
              <a:rPr spc="5" dirty="0">
                <a:latin typeface="Calibri"/>
                <a:cs typeface="Calibri"/>
              </a:rPr>
              <a:t>độc </a:t>
            </a:r>
            <a:r>
              <a:rPr dirty="0">
                <a:latin typeface="Calibri"/>
                <a:cs typeface="Calibri"/>
              </a:rPr>
              <a:t>quyền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spc="-5" dirty="0">
                <a:latin typeface="Calibri"/>
                <a:cs typeface="Calibri"/>
              </a:rPr>
              <a:t>Safari </a:t>
            </a:r>
            <a:r>
              <a:rPr dirty="0">
                <a:latin typeface="Calibri"/>
                <a:cs typeface="Calibri"/>
              </a:rPr>
              <a:t>được gọi là CSS</a:t>
            </a:r>
            <a:r>
              <a:rPr spc="-1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Animation</a:t>
            </a:r>
            <a:endParaRPr>
              <a:latin typeface="Calibri"/>
              <a:cs typeface="Calibri"/>
            </a:endParaRPr>
          </a:p>
          <a:p>
            <a:pPr marL="341610" indent="-326493">
              <a:spcBef>
                <a:spcPts val="100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Một </a:t>
            </a:r>
            <a:r>
              <a:rPr spc="5" dirty="0">
                <a:latin typeface="Calibri"/>
                <a:cs typeface="Calibri"/>
              </a:rPr>
              <a:t>chuỗi </a:t>
            </a:r>
            <a:r>
              <a:rPr dirty="0">
                <a:latin typeface="Calibri"/>
                <a:cs typeface="Calibri"/>
              </a:rPr>
              <a:t>hình ảnh động CSS có </a:t>
            </a:r>
            <a:r>
              <a:rPr spc="5" dirty="0">
                <a:latin typeface="Calibri"/>
                <a:cs typeface="Calibri"/>
              </a:rPr>
              <a:t>thể được </a:t>
            </a:r>
            <a:r>
              <a:rPr spc="-5" dirty="0">
                <a:latin typeface="Calibri"/>
                <a:cs typeface="Calibri"/>
              </a:rPr>
              <a:t>tạo </a:t>
            </a:r>
            <a:r>
              <a:rPr spc="-19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bởi </a:t>
            </a:r>
            <a:r>
              <a:rPr spc="5" dirty="0">
                <a:latin typeface="Calibri"/>
                <a:cs typeface="Calibri"/>
              </a:rPr>
              <a:t>kiểu </a:t>
            </a:r>
            <a:r>
              <a:rPr dirty="0">
                <a:latin typeface="Calibri"/>
                <a:cs typeface="Calibri"/>
              </a:rPr>
              <a:t>dáng các phần </a:t>
            </a:r>
            <a:r>
              <a:rPr spc="5" dirty="0">
                <a:latin typeface="Calibri"/>
                <a:cs typeface="Calibri"/>
              </a:rPr>
              <a:t>tử</a:t>
            </a:r>
            <a:r>
              <a:rPr spc="-25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với</a:t>
            </a:r>
            <a:endParaRPr>
              <a:latin typeface="Calibri"/>
              <a:cs typeface="Calibri"/>
            </a:endParaRPr>
          </a:p>
          <a:p>
            <a:pPr marL="341610">
              <a:spcBef>
                <a:spcPts val="1346"/>
              </a:spcBef>
            </a:pPr>
            <a:r>
              <a:rPr spc="5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-65" dirty="0">
                <a:latin typeface="Calibri"/>
                <a:cs typeface="Calibri"/>
              </a:rPr>
              <a:t> </a:t>
            </a:r>
            <a:r>
              <a:rPr spc="5" dirty="0">
                <a:latin typeface="Courier New"/>
                <a:cs typeface="Courier New"/>
              </a:rPr>
              <a:t>animation</a:t>
            </a:r>
            <a:endParaRPr>
              <a:latin typeface="Courier New"/>
              <a:cs typeface="Courier New"/>
            </a:endParaRPr>
          </a:p>
          <a:p>
            <a:pPr marL="341610" marR="6047" indent="-326493">
              <a:lnSpc>
                <a:spcPct val="151400"/>
              </a:lnSpc>
              <a:spcBef>
                <a:spcPts val="1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Hầu hết các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 điện thoại di </a:t>
            </a:r>
            <a:r>
              <a:rPr spc="5" dirty="0">
                <a:latin typeface="Calibri"/>
                <a:cs typeface="Calibri"/>
              </a:rPr>
              <a:t>động được </a:t>
            </a:r>
            <a:r>
              <a:rPr spc="-5" dirty="0">
                <a:latin typeface="Calibri"/>
                <a:cs typeface="Calibri"/>
              </a:rPr>
              <a:t>tạo </a:t>
            </a:r>
            <a:r>
              <a:rPr spc="-19" dirty="0">
                <a:latin typeface="Calibri"/>
                <a:cs typeface="Calibri"/>
              </a:rPr>
              <a:t>ra </a:t>
            </a:r>
            <a:r>
              <a:rPr spc="5" dirty="0">
                <a:latin typeface="Calibri"/>
                <a:cs typeface="Calibri"/>
              </a:rPr>
              <a:t>để đứng </a:t>
            </a:r>
            <a:r>
              <a:rPr dirty="0">
                <a:latin typeface="Calibri"/>
                <a:cs typeface="Calibri"/>
              </a:rPr>
              <a:t>trước </a:t>
            </a:r>
            <a:r>
              <a:rPr spc="-5" dirty="0">
                <a:latin typeface="Calibri"/>
                <a:cs typeface="Calibri"/>
              </a:rPr>
              <a:t>tên </a:t>
            </a:r>
            <a:r>
              <a:rPr spc="5" dirty="0">
                <a:latin typeface="Calibri"/>
                <a:cs typeface="Calibri"/>
              </a:rPr>
              <a:t>miền</a:t>
            </a:r>
            <a:r>
              <a:rPr spc="-184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của 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 chính với </a:t>
            </a:r>
            <a:r>
              <a:rPr spc="11" dirty="0">
                <a:latin typeface="Calibri"/>
                <a:cs typeface="Calibri"/>
              </a:rPr>
              <a:t>m </a:t>
            </a:r>
            <a:r>
              <a:rPr dirty="0">
                <a:latin typeface="Calibri"/>
                <a:cs typeface="Calibri"/>
              </a:rPr>
              <a:t>ví dụ</a:t>
            </a:r>
            <a:r>
              <a:rPr spc="-130" dirty="0">
                <a:latin typeface="Calibri"/>
                <a:cs typeface="Calibri"/>
              </a:rPr>
              <a:t> </a:t>
            </a:r>
            <a:r>
              <a:rPr b="1" dirty="0">
                <a:latin typeface="Calibri"/>
                <a:cs typeface="Calibri"/>
              </a:rPr>
              <a:t>m.aptech-education.com</a:t>
            </a:r>
            <a:endParaRPr>
              <a:latin typeface="Calibri"/>
              <a:cs typeface="Calibri"/>
            </a:endParaRPr>
          </a:p>
        </p:txBody>
      </p:sp>
      <p:sp>
        <p:nvSpPr>
          <p:cNvPr id="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033835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t="22343" r="2682" b="25428"/>
          <a:stretch/>
        </p:blipFill>
        <p:spPr>
          <a:xfrm>
            <a:off x="0" y="-2"/>
            <a:ext cx="12238039" cy="39243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01DAAA9-0579-4BCE-AD5C-42ECEE80825A}"/>
              </a:ext>
            </a:extLst>
          </p:cNvPr>
          <p:cNvSpPr txBox="1"/>
          <p:nvPr/>
        </p:nvSpPr>
        <p:spPr>
          <a:xfrm>
            <a:off x="412376" y="4133675"/>
            <a:ext cx="11386111" cy="14773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6000" b="1" smtClean="0">
                <a:solidFill>
                  <a:srgbClr val="7030A0"/>
                </a:solidFill>
                <a:latin typeface="UTM Avo" panose="02040603050506020204" pitchFamily="18" charset="0"/>
              </a:rPr>
              <a:t>TRẢI NGHIỆM THỰC HÀNH</a:t>
            </a:r>
            <a:endParaRPr lang="en-US" sz="6000" b="1" dirty="0">
              <a:solidFill>
                <a:srgbClr val="7030A0"/>
              </a:solidFill>
              <a:latin typeface="UTM Avo" panose="02040603050506020204" pitchFamily="18" charset="0"/>
            </a:endParaRPr>
          </a:p>
        </p:txBody>
      </p:sp>
      <p:pic>
        <p:nvPicPr>
          <p:cNvPr id="7" name="Picture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40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01DAAA9-0579-4BCE-AD5C-42ECEE80825A}"/>
              </a:ext>
            </a:extLst>
          </p:cNvPr>
          <p:cNvSpPr txBox="1"/>
          <p:nvPr/>
        </p:nvSpPr>
        <p:spPr>
          <a:xfrm>
            <a:off x="4275164" y="1776956"/>
            <a:ext cx="7055357" cy="7953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3500" b="1" dirty="0" smtClean="0">
                <a:ln>
                  <a:solidFill>
                    <a:schemeClr val="bg1"/>
                  </a:solidFill>
                </a:ln>
                <a:solidFill>
                  <a:srgbClr val="600477"/>
                </a:solidFill>
                <a:latin typeface="UTM Avo" panose="02040603050506020204" pitchFamily="18" charset="0"/>
              </a:rPr>
              <a:t>TRÂN TRỌNG CẢM ƠN!</a:t>
            </a:r>
            <a:endParaRPr lang="en-US" sz="3500" b="1" dirty="0">
              <a:ln>
                <a:solidFill>
                  <a:schemeClr val="bg1"/>
                </a:solidFill>
              </a:ln>
              <a:solidFill>
                <a:srgbClr val="600477"/>
              </a:solidFill>
              <a:latin typeface="UTM Avo" panose="0204060305050602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71" y="675061"/>
            <a:ext cx="3777949" cy="467543"/>
          </a:xfrm>
          <a:prstGeom prst="rect">
            <a:avLst/>
          </a:prstGeom>
        </p:spPr>
      </p:pic>
      <p:sp>
        <p:nvSpPr>
          <p:cNvPr id="10" name="Google Shape;4741;p464"/>
          <p:cNvSpPr txBox="1">
            <a:spLocks/>
          </p:cNvSpPr>
          <p:nvPr/>
        </p:nvSpPr>
        <p:spPr>
          <a:xfrm>
            <a:off x="5772553" y="2929613"/>
            <a:ext cx="5991075" cy="40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238 </a:t>
            </a:r>
            <a:r>
              <a:rPr lang="en-US" sz="1800" b="1" dirty="0" err="1" smtClean="0">
                <a:latin typeface="Roboto"/>
              </a:rPr>
              <a:t>Hoàng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Quốc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Việt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Bắc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Từ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Liêm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Hà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Nội</a:t>
            </a:r>
            <a:endParaRPr lang="vi-VN" sz="1800" b="1" dirty="0">
              <a:latin typeface="Roboto"/>
            </a:endParaRPr>
          </a:p>
        </p:txBody>
      </p:sp>
      <p:sp>
        <p:nvSpPr>
          <p:cNvPr id="11" name="Google Shape;4742;p464"/>
          <p:cNvSpPr txBox="1">
            <a:spLocks/>
          </p:cNvSpPr>
          <p:nvPr/>
        </p:nvSpPr>
        <p:spPr>
          <a:xfrm>
            <a:off x="5772553" y="3520137"/>
            <a:ext cx="369520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0968.27.6996</a:t>
            </a:r>
            <a:endParaRPr lang="en-US" sz="1800" b="1" dirty="0">
              <a:latin typeface="Roboto"/>
            </a:endParaRPr>
          </a:p>
        </p:txBody>
      </p:sp>
      <p:sp>
        <p:nvSpPr>
          <p:cNvPr id="12" name="Google Shape;4743;p464"/>
          <p:cNvSpPr txBox="1">
            <a:spLocks/>
          </p:cNvSpPr>
          <p:nvPr/>
        </p:nvSpPr>
        <p:spPr>
          <a:xfrm>
            <a:off x="5772553" y="4166421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tuyensinh@bachkhoa-aptech.edu.vn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13" name="Google Shape;4745;p464" descr="Receiver"/>
          <p:cNvPicPr preferRelativeResize="0">
            <a:picLocks/>
          </p:cNvPicPr>
          <p:nvPr/>
        </p:nvPicPr>
        <p:blipFill rotWithShape="1">
          <a:blip r:embed="rId4">
            <a:alphaModFix/>
            <a:biLevel thresh="50000"/>
          </a:blip>
          <a:srcRect/>
          <a:stretch/>
        </p:blipFill>
        <p:spPr>
          <a:xfrm>
            <a:off x="5104559" y="3423731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" name="Google Shape;4746;p464" descr="Envelope"/>
          <p:cNvPicPr preferRelativeResize="0">
            <a:picLocks/>
          </p:cNvPicPr>
          <p:nvPr/>
        </p:nvPicPr>
        <p:blipFill rotWithShape="1">
          <a:blip r:embed="rId5">
            <a:alphaModFix/>
            <a:biLevel thresh="50000"/>
          </a:blip>
          <a:srcRect/>
          <a:stretch/>
        </p:blipFill>
        <p:spPr>
          <a:xfrm>
            <a:off x="5104559" y="4070014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" name="Google Shape;4748;p464" descr="User"/>
          <p:cNvPicPr preferRelativeResize="0">
            <a:picLocks/>
          </p:cNvPicPr>
          <p:nvPr/>
        </p:nvPicPr>
        <p:blipFill rotWithShape="1">
          <a:blip r:embed="rId6">
            <a:alphaModFix/>
            <a:biLevel thresh="50000"/>
          </a:blip>
          <a:srcRect/>
          <a:stretch/>
        </p:blipFill>
        <p:spPr>
          <a:xfrm>
            <a:off x="5104559" y="2833206"/>
            <a:ext cx="469813" cy="469812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" name="Google Shape;4749;p464" descr="decorative element"/>
          <p:cNvCxnSpPr/>
          <p:nvPr/>
        </p:nvCxnSpPr>
        <p:spPr>
          <a:xfrm>
            <a:off x="5170080" y="3303018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7" name="Google Shape;4750;p464" descr="decorative element"/>
          <p:cNvCxnSpPr/>
          <p:nvPr/>
        </p:nvCxnSpPr>
        <p:spPr>
          <a:xfrm>
            <a:off x="5170080" y="39021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8" name="Google Shape;4751;p464" descr="decorative element"/>
          <p:cNvCxnSpPr/>
          <p:nvPr/>
        </p:nvCxnSpPr>
        <p:spPr>
          <a:xfrm>
            <a:off x="5170080" y="46514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4751;p464" descr="decorative element"/>
          <p:cNvCxnSpPr/>
          <p:nvPr/>
        </p:nvCxnSpPr>
        <p:spPr>
          <a:xfrm>
            <a:off x="5170080" y="5302637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20" name="Google Shape;4743;p464"/>
          <p:cNvSpPr txBox="1">
            <a:spLocks/>
          </p:cNvSpPr>
          <p:nvPr/>
        </p:nvSpPr>
        <p:spPr>
          <a:xfrm>
            <a:off x="5772553" y="4845294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www.bachkhoa-aptech.edu.vn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7170" name="Picture 2" descr="Káº¿t quáº£ hÃ¬nh áº£nh cho world icon PNG"/>
          <p:cNvPicPr>
            <a:picLocks noChangeAspect="1" noChangeArrowheads="1"/>
          </p:cNvPicPr>
          <p:nvPr/>
        </p:nvPicPr>
        <p:blipFill>
          <a:blip r:embed="rId7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321" y="4771421"/>
            <a:ext cx="424744" cy="42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301DAAA9-0579-4BCE-AD5C-42ECEE80825A}"/>
              </a:ext>
            </a:extLst>
          </p:cNvPr>
          <p:cNvSpPr txBox="1"/>
          <p:nvPr/>
        </p:nvSpPr>
        <p:spPr>
          <a:xfrm>
            <a:off x="4823737" y="701033"/>
            <a:ext cx="7128577" cy="39363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 smtClean="0">
                <a:latin typeface="UTM Avo" panose="02040603050506020204" pitchFamily="18" charset="0"/>
              </a:rPr>
              <a:t>HỆ THỐNG ĐÀO TẠO CNTT QUỐC TẾ BACHKHOA - APTECH</a:t>
            </a:r>
            <a:endParaRPr lang="en-US" sz="1500" b="1" dirty="0">
              <a:latin typeface="UTM Avo" panose="0204060305050602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6" y="1878372"/>
            <a:ext cx="3744411" cy="373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4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90" y="49501"/>
            <a:ext cx="6438052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ĐỊNH DẠNG HÌNH ẢNH</a:t>
            </a:r>
            <a:r>
              <a:rPr lang="vi-VN" spc="-100" dirty="0"/>
              <a:t> </a:t>
            </a:r>
            <a:r>
              <a:rPr lang="vi-VN" spc="-5" dirty="0"/>
              <a:t>3-4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5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09018" y="838962"/>
            <a:ext cx="11175999" cy="457201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9018" y="838962"/>
            <a:ext cx="11175999" cy="457201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0" y="76200"/>
                </a:moveTo>
                <a:lnTo>
                  <a:pt x="5987" y="46559"/>
                </a:lnTo>
                <a:lnTo>
                  <a:pt x="22317" y="22336"/>
                </a:lnTo>
                <a:lnTo>
                  <a:pt x="46537" y="5994"/>
                </a:lnTo>
                <a:lnTo>
                  <a:pt x="76200" y="0"/>
                </a:lnTo>
                <a:lnTo>
                  <a:pt x="8305800" y="0"/>
                </a:lnTo>
                <a:lnTo>
                  <a:pt x="8335440" y="5994"/>
                </a:lnTo>
                <a:lnTo>
                  <a:pt x="8359663" y="22336"/>
                </a:lnTo>
                <a:lnTo>
                  <a:pt x="8376005" y="46559"/>
                </a:lnTo>
                <a:lnTo>
                  <a:pt x="8382000" y="76200"/>
                </a:lnTo>
                <a:lnTo>
                  <a:pt x="8382000" y="381000"/>
                </a:lnTo>
                <a:lnTo>
                  <a:pt x="8376005" y="410640"/>
                </a:lnTo>
                <a:lnTo>
                  <a:pt x="8359663" y="434863"/>
                </a:lnTo>
                <a:lnTo>
                  <a:pt x="8335440" y="451205"/>
                </a:lnTo>
                <a:lnTo>
                  <a:pt x="8305800" y="457200"/>
                </a:lnTo>
                <a:lnTo>
                  <a:pt x="76200" y="457200"/>
                </a:lnTo>
                <a:lnTo>
                  <a:pt x="46537" y="451205"/>
                </a:lnTo>
                <a:lnTo>
                  <a:pt x="22317" y="434863"/>
                </a:lnTo>
                <a:lnTo>
                  <a:pt x="5987" y="410640"/>
                </a:lnTo>
                <a:lnTo>
                  <a:pt x="0" y="381000"/>
                </a:lnTo>
                <a:lnTo>
                  <a:pt x="0" y="7620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6608" y="861060"/>
            <a:ext cx="11098953" cy="411480"/>
          </a:xfrm>
          <a:custGeom>
            <a:avLst/>
            <a:gdLst/>
            <a:ahLst/>
            <a:cxnLst/>
            <a:rect l="l" t="t" r="r" b="b"/>
            <a:pathLst>
              <a:path w="8324215" h="411480">
                <a:moveTo>
                  <a:pt x="0" y="411479"/>
                </a:moveTo>
                <a:lnTo>
                  <a:pt x="8324088" y="411479"/>
                </a:lnTo>
                <a:lnTo>
                  <a:pt x="8324088" y="0"/>
                </a:lnTo>
                <a:lnTo>
                  <a:pt x="0" y="0"/>
                </a:lnTo>
                <a:lnTo>
                  <a:pt x="0" y="411479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21520" y="871476"/>
            <a:ext cx="10037232" cy="1475400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337831" indent="-322714">
              <a:spcBef>
                <a:spcPts val="125"/>
              </a:spcBef>
              <a:buFont typeface="Wingdings"/>
              <a:buChar char=""/>
              <a:tabLst>
                <a:tab pos="338585" algn="l"/>
              </a:tabLst>
            </a:pPr>
            <a:r>
              <a:rPr sz="2400" b="1" spc="-5" dirty="0">
                <a:solidFill>
                  <a:srgbClr val="FFFFFF"/>
                </a:solidFill>
                <a:latin typeface="Calibri"/>
                <a:cs typeface="Calibri"/>
              </a:rPr>
              <a:t>Animation (hoạt</a:t>
            </a:r>
            <a:r>
              <a:rPr sz="2400" b="1" spc="-49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ảnh)</a:t>
            </a:r>
            <a:endParaRPr sz="2400">
              <a:latin typeface="Calibri"/>
              <a:cs typeface="Calibri"/>
            </a:endParaRPr>
          </a:p>
          <a:p>
            <a:pPr marL="369573" marR="6047" indent="-326493">
              <a:lnSpc>
                <a:spcPts val="2499"/>
              </a:lnSpc>
              <a:spcBef>
                <a:spcPts val="111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số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dạng </a:t>
            </a:r>
            <a:r>
              <a:rPr spc="5" dirty="0">
                <a:latin typeface="Calibri"/>
                <a:cs typeface="Calibri"/>
              </a:rPr>
              <a:t>đồ </a:t>
            </a:r>
            <a:r>
              <a:rPr dirty="0">
                <a:latin typeface="Calibri"/>
                <a:cs typeface="Calibri"/>
              </a:rPr>
              <a:t>họa bao gồm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loạt các bức ảnh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chạy sau khi  ảnh </a:t>
            </a:r>
            <a:r>
              <a:rPr spc="5" dirty="0">
                <a:latin typeface="Calibri"/>
                <a:cs typeface="Calibri"/>
              </a:rPr>
              <a:t>khác đưa </a:t>
            </a:r>
            <a:r>
              <a:rPr spc="-19" dirty="0">
                <a:latin typeface="Calibri"/>
                <a:cs typeface="Calibri"/>
              </a:rPr>
              <a:t>ra </a:t>
            </a:r>
            <a:r>
              <a:rPr spc="-5" dirty="0">
                <a:latin typeface="Calibri"/>
                <a:cs typeface="Calibri"/>
              </a:rPr>
              <a:t>tạo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5" dirty="0">
                <a:latin typeface="Calibri"/>
                <a:cs typeface="Calibri"/>
              </a:rPr>
              <a:t>ảnh</a:t>
            </a:r>
            <a:r>
              <a:rPr spc="-32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động.</a:t>
            </a:r>
            <a:endParaRPr>
              <a:latin typeface="Calibri"/>
              <a:cs typeface="Calibri"/>
            </a:endParaRPr>
          </a:p>
          <a:p>
            <a:pPr marL="369573" indent="-326493">
              <a:lnSpc>
                <a:spcPts val="243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dirty="0">
                <a:latin typeface="Calibri"/>
                <a:cs typeface="Calibri"/>
              </a:rPr>
              <a:t>Hình dưới đây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</a:t>
            </a:r>
            <a:r>
              <a:rPr spc="5" dirty="0">
                <a:latin typeface="Calibri"/>
                <a:cs typeface="Calibri"/>
              </a:rPr>
              <a:t>một đồ </a:t>
            </a:r>
            <a:r>
              <a:rPr dirty="0">
                <a:latin typeface="Calibri"/>
                <a:cs typeface="Calibri"/>
              </a:rPr>
              <a:t>họa hoạt</a:t>
            </a:r>
            <a:r>
              <a:rPr spc="-10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hình.</a:t>
            </a:r>
            <a:endParaRPr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721106" y="2295527"/>
            <a:ext cx="8749791" cy="192443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09018" y="4344162"/>
            <a:ext cx="11175999" cy="457201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09018" y="4344162"/>
            <a:ext cx="11175999" cy="457201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0" y="76200"/>
                </a:moveTo>
                <a:lnTo>
                  <a:pt x="5987" y="46559"/>
                </a:lnTo>
                <a:lnTo>
                  <a:pt x="22317" y="22336"/>
                </a:lnTo>
                <a:lnTo>
                  <a:pt x="46537" y="5994"/>
                </a:lnTo>
                <a:lnTo>
                  <a:pt x="76200" y="0"/>
                </a:lnTo>
                <a:lnTo>
                  <a:pt x="8305800" y="0"/>
                </a:lnTo>
                <a:lnTo>
                  <a:pt x="8335440" y="5994"/>
                </a:lnTo>
                <a:lnTo>
                  <a:pt x="8359663" y="22336"/>
                </a:lnTo>
                <a:lnTo>
                  <a:pt x="8376005" y="46559"/>
                </a:lnTo>
                <a:lnTo>
                  <a:pt x="8382000" y="76200"/>
                </a:lnTo>
                <a:lnTo>
                  <a:pt x="8382000" y="381000"/>
                </a:lnTo>
                <a:lnTo>
                  <a:pt x="8376005" y="410640"/>
                </a:lnTo>
                <a:lnTo>
                  <a:pt x="8359663" y="434863"/>
                </a:lnTo>
                <a:lnTo>
                  <a:pt x="8335440" y="451205"/>
                </a:lnTo>
                <a:lnTo>
                  <a:pt x="8305800" y="457200"/>
                </a:lnTo>
                <a:lnTo>
                  <a:pt x="76200" y="457200"/>
                </a:lnTo>
                <a:lnTo>
                  <a:pt x="46537" y="451205"/>
                </a:lnTo>
                <a:lnTo>
                  <a:pt x="22317" y="434863"/>
                </a:lnTo>
                <a:lnTo>
                  <a:pt x="5987" y="410640"/>
                </a:lnTo>
                <a:lnTo>
                  <a:pt x="0" y="381000"/>
                </a:lnTo>
                <a:lnTo>
                  <a:pt x="0" y="7620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46608" y="4366259"/>
            <a:ext cx="11098953" cy="411480"/>
          </a:xfrm>
          <a:custGeom>
            <a:avLst/>
            <a:gdLst/>
            <a:ahLst/>
            <a:cxnLst/>
            <a:rect l="l" t="t" r="r" b="b"/>
            <a:pathLst>
              <a:path w="8324215" h="411479">
                <a:moveTo>
                  <a:pt x="0" y="411480"/>
                </a:moveTo>
                <a:lnTo>
                  <a:pt x="8324088" y="411480"/>
                </a:lnTo>
                <a:lnTo>
                  <a:pt x="8324088" y="0"/>
                </a:lnTo>
                <a:lnTo>
                  <a:pt x="0" y="0"/>
                </a:lnTo>
                <a:lnTo>
                  <a:pt x="0" y="41148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21521" y="4253676"/>
            <a:ext cx="10424160" cy="1851720"/>
          </a:xfrm>
          <a:prstGeom prst="rect">
            <a:avLst/>
          </a:prstGeom>
        </p:spPr>
        <p:txBody>
          <a:bodyPr vert="horz" wrap="square" lIns="0" tIns="162492" rIns="0" bIns="0" rtlCol="0">
            <a:spAutoFit/>
          </a:bodyPr>
          <a:lstStyle/>
          <a:p>
            <a:pPr marL="337831" indent="-322714">
              <a:spcBef>
                <a:spcPts val="1281"/>
              </a:spcBef>
              <a:buFont typeface="Wingdings"/>
              <a:buChar char=""/>
              <a:tabLst>
                <a:tab pos="338585" algn="l"/>
              </a:tabLst>
            </a:pPr>
            <a:r>
              <a:rPr sz="2400" b="1" spc="-24" dirty="0">
                <a:solidFill>
                  <a:srgbClr val="FFFFFF"/>
                </a:solidFill>
                <a:latin typeface="Calibri"/>
                <a:cs typeface="Calibri"/>
              </a:rPr>
              <a:t>Transparency </a:t>
            </a:r>
            <a:r>
              <a:rPr sz="2400" b="1" spc="-5" dirty="0">
                <a:solidFill>
                  <a:srgbClr val="FFFFFF"/>
                </a:solidFill>
                <a:latin typeface="Calibri"/>
                <a:cs typeface="Calibri"/>
              </a:rPr>
              <a:t>(trong </a:t>
            </a: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suốt)</a:t>
            </a:r>
            <a:endParaRPr sz="2400">
              <a:latin typeface="Calibri"/>
              <a:cs typeface="Calibri"/>
            </a:endParaRPr>
          </a:p>
          <a:p>
            <a:pPr>
              <a:spcBef>
                <a:spcPts val="5"/>
              </a:spcBef>
            </a:pPr>
            <a:endParaRPr sz="2400">
              <a:latin typeface="Times New Roman"/>
              <a:cs typeface="Times New Roman"/>
            </a:endParaRPr>
          </a:p>
          <a:p>
            <a:pPr marL="369573" marR="6047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Hiển </a:t>
            </a:r>
            <a:r>
              <a:rPr dirty="0">
                <a:latin typeface="Calibri"/>
                <a:cs typeface="Calibri"/>
              </a:rPr>
              <a:t>thị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trên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 xuất hiện trực tiếp với </a:t>
            </a:r>
            <a:r>
              <a:rPr spc="5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nền</a:t>
            </a:r>
            <a:r>
              <a:rPr spc="-334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của 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là </a:t>
            </a:r>
            <a:r>
              <a:rPr spc="-11" dirty="0">
                <a:latin typeface="Calibri"/>
                <a:cs typeface="Calibri"/>
              </a:rPr>
              <a:t>rất </a:t>
            </a:r>
            <a:r>
              <a:rPr dirty="0">
                <a:latin typeface="Calibri"/>
                <a:cs typeface="Calibri"/>
              </a:rPr>
              <a:t>phổ biến trên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</a:t>
            </a:r>
            <a:r>
              <a:rPr spc="-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.</a:t>
            </a:r>
            <a:endParaRPr>
              <a:latin typeface="Calibri"/>
              <a:cs typeface="Calibri"/>
            </a:endParaRPr>
          </a:p>
          <a:p>
            <a:pPr marL="369573" indent="-326493">
              <a:lnSpc>
                <a:spcPts val="239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11" dirty="0">
                <a:latin typeface="Calibri"/>
                <a:cs typeface="Calibri"/>
              </a:rPr>
              <a:t>Màu </a:t>
            </a:r>
            <a:r>
              <a:rPr spc="5" dirty="0">
                <a:latin typeface="Calibri"/>
                <a:cs typeface="Calibri"/>
              </a:rPr>
              <a:t>nền của </a:t>
            </a:r>
            <a:r>
              <a:rPr dirty="0">
                <a:latin typeface="Calibri"/>
                <a:cs typeface="Calibri"/>
              </a:rPr>
              <a:t>trang </a:t>
            </a:r>
            <a:r>
              <a:rPr spc="5" dirty="0">
                <a:latin typeface="Calibri"/>
                <a:cs typeface="Calibri"/>
              </a:rPr>
              <a:t>web </a:t>
            </a:r>
            <a:r>
              <a:rPr dirty="0">
                <a:latin typeface="Calibri"/>
                <a:cs typeface="Calibri"/>
              </a:rPr>
              <a:t>hiển thị </a:t>
            </a:r>
            <a:r>
              <a:rPr spc="5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qua các </a:t>
            </a:r>
            <a:r>
              <a:rPr spc="5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trong suốt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hình</a:t>
            </a:r>
            <a:r>
              <a:rPr spc="-32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ảnh.</a:t>
            </a:r>
            <a:endParaRPr>
              <a:latin typeface="Calibri"/>
              <a:cs typeface="Calibri"/>
            </a:endParaRPr>
          </a:p>
        </p:txBody>
      </p:sp>
      <p:sp>
        <p:nvSpPr>
          <p:cNvPr id="1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50049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90" y="49501"/>
            <a:ext cx="6438052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ĐỊNH DẠNG HÌNH ẢNH</a:t>
            </a:r>
            <a:r>
              <a:rPr lang="vi-VN" spc="-100" dirty="0"/>
              <a:t> </a:t>
            </a:r>
            <a:r>
              <a:rPr lang="vi-VN" spc="-5" dirty="0"/>
              <a:t>4-4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853829"/>
            <a:ext cx="10800079" cy="1886618"/>
          </a:xfrm>
          <a:prstGeom prst="rect">
            <a:avLst/>
          </a:prstGeom>
        </p:spPr>
        <p:txBody>
          <a:bodyPr vert="horz" wrap="square" lIns="0" tIns="37032" rIns="0" bIns="0" rtlCol="0">
            <a:spAutoFit/>
          </a:bodyPr>
          <a:lstStyle/>
          <a:p>
            <a:pPr marL="341610" indent="-326493">
              <a:spcBef>
                <a:spcPts val="29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30" dirty="0">
                <a:latin typeface="Calibri"/>
                <a:cs typeface="Calibri"/>
              </a:rPr>
              <a:t>Trong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hình ảnh trong suốt,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chỉ </a:t>
            </a:r>
            <a:r>
              <a:rPr spc="5" dirty="0">
                <a:latin typeface="Calibri"/>
                <a:cs typeface="Calibri"/>
              </a:rPr>
              <a:t>một màu </a:t>
            </a:r>
            <a:r>
              <a:rPr dirty="0">
                <a:latin typeface="Calibri"/>
                <a:cs typeface="Calibri"/>
              </a:rPr>
              <a:t>sắc có thể </a:t>
            </a:r>
            <a:r>
              <a:rPr spc="5" dirty="0">
                <a:latin typeface="Calibri"/>
                <a:cs typeface="Calibri"/>
              </a:rPr>
              <a:t>được</a:t>
            </a:r>
            <a:r>
              <a:rPr spc="-14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ẩn.</a:t>
            </a:r>
            <a:endParaRPr>
              <a:latin typeface="Calibri"/>
              <a:cs typeface="Calibri"/>
            </a:endParaRPr>
          </a:p>
          <a:p>
            <a:pPr marL="341610" indent="-326493">
              <a:spcBef>
                <a:spcPts val="135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Nếu màu </a:t>
            </a:r>
            <a:r>
              <a:rPr dirty="0">
                <a:latin typeface="Calibri"/>
                <a:cs typeface="Calibri"/>
              </a:rPr>
              <a:t>sắc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lựa </a:t>
            </a:r>
            <a:r>
              <a:rPr spc="5" dirty="0">
                <a:latin typeface="Calibri"/>
                <a:cs typeface="Calibri"/>
              </a:rPr>
              <a:t>chọn để làm </a:t>
            </a:r>
            <a:r>
              <a:rPr dirty="0">
                <a:latin typeface="Calibri"/>
                <a:cs typeface="Calibri"/>
              </a:rPr>
              <a:t>trong suốt như là nền </a:t>
            </a:r>
            <a:r>
              <a:rPr spc="-5" dirty="0">
                <a:latin typeface="Calibri"/>
                <a:cs typeface="Calibri"/>
              </a:rPr>
              <a:t>tảng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5" dirty="0">
                <a:latin typeface="Calibri"/>
                <a:cs typeface="Calibri"/>
              </a:rPr>
              <a:t>ảnh</a:t>
            </a:r>
            <a:r>
              <a:rPr spc="-320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đưa</a:t>
            </a:r>
            <a:endParaRPr>
              <a:latin typeface="Calibri"/>
              <a:cs typeface="Calibri"/>
            </a:endParaRPr>
          </a:p>
          <a:p>
            <a:pPr marL="341610">
              <a:spcBef>
                <a:spcPts val="1357"/>
              </a:spcBef>
            </a:pPr>
            <a:r>
              <a:rPr spc="-11" dirty="0">
                <a:latin typeface="Calibri"/>
                <a:cs typeface="Calibri"/>
              </a:rPr>
              <a:t>vào, </a:t>
            </a:r>
            <a:r>
              <a:rPr dirty="0">
                <a:latin typeface="Calibri"/>
                <a:cs typeface="Calibri"/>
              </a:rPr>
              <a:t>sau </a:t>
            </a:r>
            <a:r>
              <a:rPr spc="5" dirty="0">
                <a:latin typeface="Calibri"/>
                <a:cs typeface="Calibri"/>
              </a:rPr>
              <a:t>đó một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hình dạng </a:t>
            </a:r>
            <a:r>
              <a:rPr spc="5" dirty="0">
                <a:latin typeface="Calibri"/>
                <a:cs typeface="Calibri"/>
              </a:rPr>
              <a:t>không đều </a:t>
            </a:r>
            <a:r>
              <a:rPr dirty="0">
                <a:latin typeface="Calibri"/>
                <a:cs typeface="Calibri"/>
              </a:rPr>
              <a:t>xuất hiện phảng phất trên</a:t>
            </a:r>
            <a:r>
              <a:rPr spc="-30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trang.</a:t>
            </a:r>
            <a:endParaRPr>
              <a:latin typeface="Calibri"/>
              <a:cs typeface="Calibri"/>
            </a:endParaRPr>
          </a:p>
          <a:p>
            <a:pPr>
              <a:spcBef>
                <a:spcPts val="54"/>
              </a:spcBef>
            </a:pPr>
            <a:endParaRPr sz="2400">
              <a:latin typeface="Times New Roman"/>
              <a:cs typeface="Times New Roman"/>
            </a:endParaRPr>
          </a:p>
          <a:p>
            <a:pPr marL="341610" indent="-326493">
              <a:spcBef>
                <a:spcPts val="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Hình dưới đây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hình ảnh trong</a:t>
            </a:r>
            <a:r>
              <a:rPr spc="-13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suốt.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235200" y="2849879"/>
            <a:ext cx="7841485" cy="35052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819275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26641"/>
            <a:ext cx="8913705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ĐỊNH DẠNG HÌNH ẢNH CHO </a:t>
            </a:r>
            <a:r>
              <a:rPr lang="vi-VN" spc="-19" dirty="0"/>
              <a:t>WEB</a:t>
            </a:r>
            <a:r>
              <a:rPr lang="vi-VN" spc="-71" dirty="0"/>
              <a:t> </a:t>
            </a:r>
            <a:r>
              <a:rPr lang="vi-VN" spc="-11" dirty="0"/>
              <a:t>1-2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7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09018" y="2107692"/>
            <a:ext cx="11175999" cy="457201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88702" y="4100952"/>
            <a:ext cx="11175999" cy="457201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21521" y="624586"/>
            <a:ext cx="11206479" cy="5373926"/>
          </a:xfrm>
          <a:prstGeom prst="rect">
            <a:avLst/>
          </a:prstGeom>
        </p:spPr>
        <p:txBody>
          <a:bodyPr vert="horz" wrap="square" lIns="0" tIns="43834" rIns="0" bIns="0" rtlCol="0">
            <a:spAutoFit/>
          </a:bodyPr>
          <a:lstStyle/>
          <a:p>
            <a:pPr marL="369573" marR="259987" indent="-326493">
              <a:lnSpc>
                <a:spcPts val="2499"/>
              </a:lnSpc>
              <a:spcBef>
                <a:spcPts val="34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Đối </a:t>
            </a:r>
            <a:r>
              <a:rPr spc="-5" dirty="0">
                <a:latin typeface="Calibri"/>
                <a:cs typeface="Calibri"/>
              </a:rPr>
              <a:t>với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web, sử dụng JPEG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spc="5" dirty="0">
                <a:latin typeface="Calibri"/>
                <a:cs typeface="Calibri"/>
              </a:rPr>
              <a:t>PNG đồ </a:t>
            </a:r>
            <a:r>
              <a:rPr dirty="0">
                <a:latin typeface="Calibri"/>
                <a:cs typeface="Calibri"/>
              </a:rPr>
              <a:t>họa </a:t>
            </a: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khuyến khích vì nó </a:t>
            </a:r>
            <a:r>
              <a:rPr spc="5" dirty="0">
                <a:latin typeface="Calibri"/>
                <a:cs typeface="Calibri"/>
              </a:rPr>
              <a:t>cung  </a:t>
            </a:r>
            <a:r>
              <a:rPr dirty="0">
                <a:latin typeface="Calibri"/>
                <a:cs typeface="Calibri"/>
              </a:rPr>
              <a:t>cấp </a:t>
            </a:r>
            <a:r>
              <a:rPr spc="5" dirty="0">
                <a:latin typeface="Calibri"/>
                <a:cs typeface="Calibri"/>
              </a:rPr>
              <a:t>khả </a:t>
            </a:r>
            <a:r>
              <a:rPr dirty="0">
                <a:latin typeface="Calibri"/>
                <a:cs typeface="Calibri"/>
              </a:rPr>
              <a:t>năng </a:t>
            </a:r>
            <a:r>
              <a:rPr spc="5" dirty="0">
                <a:latin typeface="Calibri"/>
                <a:cs typeface="Calibri"/>
              </a:rPr>
              <a:t>tương </a:t>
            </a:r>
            <a:r>
              <a:rPr dirty="0">
                <a:latin typeface="Calibri"/>
                <a:cs typeface="Calibri"/>
              </a:rPr>
              <a:t>thích tối </a:t>
            </a:r>
            <a:r>
              <a:rPr spc="5" dirty="0">
                <a:latin typeface="Calibri"/>
                <a:cs typeface="Calibri"/>
              </a:rPr>
              <a:t>đa </a:t>
            </a:r>
            <a:r>
              <a:rPr dirty="0">
                <a:latin typeface="Calibri"/>
                <a:cs typeface="Calibri"/>
              </a:rPr>
              <a:t>với </a:t>
            </a:r>
            <a:r>
              <a:rPr spc="-5" dirty="0">
                <a:latin typeface="Calibri"/>
                <a:cs typeface="Calibri"/>
              </a:rPr>
              <a:t>tất </a:t>
            </a:r>
            <a:r>
              <a:rPr dirty="0">
                <a:latin typeface="Calibri"/>
                <a:cs typeface="Calibri"/>
              </a:rPr>
              <a:t>cả các thiết bị truy cập vào </a:t>
            </a:r>
            <a:r>
              <a:rPr spc="-5" dirty="0">
                <a:latin typeface="Calibri"/>
                <a:cs typeface="Calibri"/>
              </a:rPr>
              <a:t>trang</a:t>
            </a:r>
            <a:r>
              <a:rPr spc="-214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web.</a:t>
            </a:r>
            <a:endParaRPr dirty="0">
              <a:latin typeface="Calibri"/>
              <a:cs typeface="Calibri"/>
            </a:endParaRPr>
          </a:p>
          <a:p>
            <a:pPr marL="369573" marR="297773" indent="-326493">
              <a:lnSpc>
                <a:spcPts val="2453"/>
              </a:lnSpc>
              <a:spcBef>
                <a:spcPts val="4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Đối </a:t>
            </a:r>
            <a:r>
              <a:rPr spc="-5" dirty="0">
                <a:latin typeface="Calibri"/>
                <a:cs typeface="Calibri"/>
              </a:rPr>
              <a:t>với </a:t>
            </a:r>
            <a:r>
              <a:rPr dirty="0">
                <a:latin typeface="Calibri"/>
                <a:cs typeface="Calibri"/>
              </a:rPr>
              <a:t>hình ảnh, sử dụng các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dạng </a:t>
            </a:r>
            <a:r>
              <a:rPr spc="5" dirty="0">
                <a:latin typeface="Calibri"/>
                <a:cs typeface="Calibri"/>
              </a:rPr>
              <a:t>đồ </a:t>
            </a:r>
            <a:r>
              <a:rPr dirty="0">
                <a:latin typeface="Calibri"/>
                <a:cs typeface="Calibri"/>
              </a:rPr>
              <a:t>họa JPEG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spc="5" dirty="0">
                <a:latin typeface="Calibri"/>
                <a:cs typeface="Calibri"/>
              </a:rPr>
              <a:t>cho màn </a:t>
            </a:r>
            <a:r>
              <a:rPr dirty="0">
                <a:latin typeface="Calibri"/>
                <a:cs typeface="Calibri"/>
              </a:rPr>
              <a:t>hình-ảnh </a:t>
            </a:r>
            <a:r>
              <a:rPr spc="-5" dirty="0">
                <a:latin typeface="Calibri"/>
                <a:cs typeface="Calibri"/>
              </a:rPr>
              <a:t>và</a:t>
            </a:r>
            <a:r>
              <a:rPr spc="-22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bản  vẽ sử dụng các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dạng </a:t>
            </a:r>
            <a:r>
              <a:rPr spc="5" dirty="0">
                <a:latin typeface="Calibri"/>
                <a:cs typeface="Calibri"/>
              </a:rPr>
              <a:t>đồ </a:t>
            </a:r>
            <a:r>
              <a:rPr dirty="0">
                <a:latin typeface="Calibri"/>
                <a:cs typeface="Calibri"/>
              </a:rPr>
              <a:t>họa </a:t>
            </a:r>
            <a:r>
              <a:rPr spc="5" dirty="0">
                <a:latin typeface="Calibri"/>
                <a:cs typeface="Calibri"/>
              </a:rPr>
              <a:t>PNG được </a:t>
            </a:r>
            <a:r>
              <a:rPr dirty="0">
                <a:latin typeface="Calibri"/>
                <a:cs typeface="Calibri"/>
              </a:rPr>
              <a:t>khuyến</a:t>
            </a:r>
            <a:r>
              <a:rPr spc="-19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khích.</a:t>
            </a:r>
          </a:p>
          <a:p>
            <a:pPr marL="337831" indent="-322714">
              <a:spcBef>
                <a:spcPts val="1576"/>
              </a:spcBef>
              <a:buFont typeface="Wingdings"/>
              <a:buChar char=""/>
              <a:tabLst>
                <a:tab pos="338585" algn="l"/>
              </a:tabLst>
            </a:pPr>
            <a:r>
              <a:rPr sz="2400" b="1" spc="-11" smtClean="0">
                <a:solidFill>
                  <a:srgbClr val="FFFFFF"/>
                </a:solidFill>
                <a:latin typeface="Calibri"/>
                <a:cs typeface="Calibri"/>
              </a:rPr>
              <a:t>JPEG</a:t>
            </a:r>
            <a:endParaRPr sz="3000" dirty="0">
              <a:latin typeface="Times New Roman"/>
              <a:cs typeface="Times New Roman"/>
            </a:endParaRPr>
          </a:p>
          <a:p>
            <a:pPr marL="369573" indent="-326493">
              <a:lnSpc>
                <a:spcPts val="2534"/>
              </a:lnSpc>
              <a:buClr>
                <a:srgbClr val="AC1317"/>
              </a:buClr>
              <a:buFont typeface="Wingdings"/>
              <a:buChar char=""/>
              <a:tabLst>
                <a:tab pos="369573" algn="l"/>
                <a:tab pos="370330" algn="l"/>
              </a:tabLst>
            </a:pPr>
            <a:r>
              <a:rPr spc="-5" dirty="0">
                <a:latin typeface="Calibri"/>
                <a:cs typeface="Calibri"/>
              </a:rPr>
              <a:t>Sử </a:t>
            </a:r>
            <a:r>
              <a:rPr dirty="0">
                <a:latin typeface="Calibri"/>
                <a:cs typeface="Calibri"/>
              </a:rPr>
              <a:t>dụng </a:t>
            </a:r>
            <a:r>
              <a:rPr spc="-5" dirty="0">
                <a:latin typeface="Calibri"/>
                <a:cs typeface="Calibri"/>
              </a:rPr>
              <a:t>nén </a:t>
            </a:r>
            <a:r>
              <a:rPr spc="-11" dirty="0">
                <a:latin typeface="Calibri"/>
                <a:cs typeface="Calibri"/>
              </a:rPr>
              <a:t>lossy có </a:t>
            </a:r>
            <a:r>
              <a:rPr spc="-5" dirty="0">
                <a:latin typeface="Calibri"/>
                <a:cs typeface="Calibri"/>
              </a:rPr>
              <a:t>nghĩa là </a:t>
            </a:r>
            <a:r>
              <a:rPr spc="-11" dirty="0">
                <a:latin typeface="Calibri"/>
                <a:cs typeface="Calibri"/>
              </a:rPr>
              <a:t>chất </a:t>
            </a:r>
            <a:r>
              <a:rPr spc="-5" dirty="0">
                <a:latin typeface="Calibri"/>
                <a:cs typeface="Calibri"/>
              </a:rPr>
              <a:t>lượng hình </a:t>
            </a:r>
            <a:r>
              <a:rPr dirty="0">
                <a:latin typeface="Calibri"/>
                <a:cs typeface="Calibri"/>
              </a:rPr>
              <a:t>ảnh </a:t>
            </a:r>
            <a:r>
              <a:rPr spc="-5" dirty="0">
                <a:latin typeface="Calibri"/>
                <a:cs typeface="Calibri"/>
              </a:rPr>
              <a:t>bị mất </a:t>
            </a:r>
            <a:r>
              <a:rPr spc="-11" dirty="0">
                <a:latin typeface="Calibri"/>
                <a:cs typeface="Calibri"/>
              </a:rPr>
              <a:t>trong </a:t>
            </a:r>
            <a:r>
              <a:rPr spc="-5" dirty="0">
                <a:latin typeface="Calibri"/>
                <a:cs typeface="Calibri"/>
              </a:rPr>
              <a:t>quá trình nén hình</a:t>
            </a:r>
            <a:r>
              <a:rPr spc="2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ảnh.</a:t>
            </a:r>
          </a:p>
          <a:p>
            <a:pPr marL="369573" marR="296262" indent="-326493">
              <a:lnSpc>
                <a:spcPts val="2499"/>
              </a:lnSpc>
              <a:spcBef>
                <a:spcPts val="106"/>
              </a:spcBef>
              <a:buClr>
                <a:srgbClr val="AC1317"/>
              </a:buClr>
              <a:buFont typeface="Wingdings"/>
              <a:buChar char=""/>
              <a:tabLst>
                <a:tab pos="369573" algn="l"/>
                <a:tab pos="370330" algn="l"/>
              </a:tabLst>
            </a:pPr>
            <a:r>
              <a:rPr spc="-5" dirty="0">
                <a:latin typeface="Calibri"/>
                <a:cs typeface="Calibri"/>
              </a:rPr>
              <a:t>Hầu hết </a:t>
            </a:r>
            <a:r>
              <a:rPr spc="-11" dirty="0">
                <a:latin typeface="Calibri"/>
                <a:cs typeface="Calibri"/>
              </a:rPr>
              <a:t>các </a:t>
            </a:r>
            <a:r>
              <a:rPr spc="-5" dirty="0">
                <a:latin typeface="Calibri"/>
                <a:cs typeface="Calibri"/>
              </a:rPr>
              <a:t>biên </a:t>
            </a:r>
            <a:r>
              <a:rPr spc="-19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viên </a:t>
            </a:r>
            <a:r>
              <a:rPr spc="-11" dirty="0">
                <a:latin typeface="Calibri"/>
                <a:cs typeface="Calibri"/>
              </a:rPr>
              <a:t>JPEG </a:t>
            </a:r>
            <a:r>
              <a:rPr spc="-5" dirty="0">
                <a:latin typeface="Calibri"/>
                <a:cs typeface="Calibri"/>
              </a:rPr>
              <a:t>cho phép người sử dụng </a:t>
            </a:r>
            <a:r>
              <a:rPr dirty="0">
                <a:latin typeface="Calibri"/>
                <a:cs typeface="Calibri"/>
              </a:rPr>
              <a:t>để </a:t>
            </a:r>
            <a:r>
              <a:rPr spc="-19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số </a:t>
            </a:r>
            <a:r>
              <a:rPr spc="-5" dirty="0">
                <a:latin typeface="Calibri"/>
                <a:cs typeface="Calibri"/>
              </a:rPr>
              <a:t>lượng chi tiết  </a:t>
            </a:r>
            <a:r>
              <a:rPr dirty="0">
                <a:latin typeface="Calibri"/>
                <a:cs typeface="Calibri"/>
              </a:rPr>
              <a:t>mà người dùng </a:t>
            </a:r>
            <a:r>
              <a:rPr spc="-5" dirty="0">
                <a:latin typeface="Calibri"/>
                <a:cs typeface="Calibri"/>
              </a:rPr>
              <a:t>sẵn sàng </a:t>
            </a:r>
            <a:r>
              <a:rPr dirty="0">
                <a:latin typeface="Calibri"/>
                <a:cs typeface="Calibri"/>
              </a:rPr>
              <a:t>để</a:t>
            </a:r>
            <a:r>
              <a:rPr spc="3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mất.</a:t>
            </a:r>
            <a:endParaRPr dirty="0">
              <a:latin typeface="Calibri"/>
              <a:cs typeface="Calibri"/>
            </a:endParaRPr>
          </a:p>
          <a:p>
            <a:pPr marL="369573" marR="74065" indent="-326493">
              <a:lnSpc>
                <a:spcPts val="2499"/>
              </a:lnSpc>
              <a:buClr>
                <a:srgbClr val="AC1317"/>
              </a:buClr>
              <a:buFont typeface="Wingdings"/>
              <a:buChar char=""/>
              <a:tabLst>
                <a:tab pos="369573" algn="l"/>
                <a:tab pos="370330" algn="l"/>
              </a:tabLst>
            </a:pPr>
            <a:r>
              <a:rPr dirty="0">
                <a:latin typeface="Calibri"/>
                <a:cs typeface="Calibri"/>
              </a:rPr>
              <a:t>Nếu </a:t>
            </a:r>
            <a:r>
              <a:rPr spc="-5" dirty="0">
                <a:latin typeface="Calibri"/>
                <a:cs typeface="Calibri"/>
              </a:rPr>
              <a:t>chất lượng </a:t>
            </a:r>
            <a:r>
              <a:rPr dirty="0">
                <a:latin typeface="Calibri"/>
                <a:cs typeface="Calibri"/>
              </a:rPr>
              <a:t>được </a:t>
            </a:r>
            <a:r>
              <a:rPr spc="-5" dirty="0">
                <a:latin typeface="Calibri"/>
                <a:cs typeface="Calibri"/>
              </a:rPr>
              <a:t>giảm </a:t>
            </a:r>
            <a:r>
              <a:rPr dirty="0">
                <a:latin typeface="Calibri"/>
                <a:cs typeface="Calibri"/>
              </a:rPr>
              <a:t>xuống, sau đó sự </a:t>
            </a:r>
            <a:r>
              <a:rPr spc="-5" dirty="0">
                <a:latin typeface="Calibri"/>
                <a:cs typeface="Calibri"/>
              </a:rPr>
              <a:t>mất mát </a:t>
            </a:r>
            <a:r>
              <a:rPr spc="-11" dirty="0">
                <a:latin typeface="Calibri"/>
                <a:cs typeface="Calibri"/>
              </a:rPr>
              <a:t>có </a:t>
            </a:r>
            <a:r>
              <a:rPr dirty="0">
                <a:latin typeface="Calibri"/>
                <a:cs typeface="Calibri"/>
              </a:rPr>
              <a:t>thể </a:t>
            </a:r>
            <a:r>
              <a:rPr spc="-5">
                <a:latin typeface="Calibri"/>
                <a:cs typeface="Calibri"/>
              </a:rPr>
              <a:t>nhìn </a:t>
            </a:r>
            <a:r>
              <a:rPr spc="-11" smtClean="0">
                <a:latin typeface="Calibri"/>
                <a:cs typeface="Calibri"/>
              </a:rPr>
              <a:t>thấy</a:t>
            </a:r>
            <a:r>
              <a:rPr lang="en-US" spc="-11" smtClean="0">
                <a:latin typeface="Calibri"/>
                <a:cs typeface="Calibri"/>
              </a:rPr>
              <a:t>, </a:t>
            </a:r>
            <a:r>
              <a:rPr spc="-11" smtClean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JPEG </a:t>
            </a:r>
            <a:r>
              <a:rPr spc="-5" dirty="0">
                <a:latin typeface="Calibri"/>
                <a:cs typeface="Calibri"/>
              </a:rPr>
              <a:t>là </a:t>
            </a:r>
            <a:r>
              <a:rPr dirty="0">
                <a:latin typeface="Calibri"/>
                <a:cs typeface="Calibri"/>
              </a:rPr>
              <a:t>khoảng  một </a:t>
            </a:r>
            <a:r>
              <a:rPr spc="-5" dirty="0">
                <a:latin typeface="Calibri"/>
                <a:cs typeface="Calibri"/>
              </a:rPr>
              <a:t>nửa kích </a:t>
            </a:r>
            <a:r>
              <a:rPr dirty="0">
                <a:latin typeface="Calibri"/>
                <a:cs typeface="Calibri"/>
              </a:rPr>
              <a:t>thước </a:t>
            </a:r>
            <a:r>
              <a:rPr spc="-5" dirty="0">
                <a:latin typeface="Calibri"/>
                <a:cs typeface="Calibri"/>
              </a:rPr>
              <a:t>của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>
                <a:latin typeface="Calibri"/>
                <a:cs typeface="Calibri"/>
              </a:rPr>
              <a:t>PNG</a:t>
            </a:r>
            <a:r>
              <a:rPr smtClean="0">
                <a:latin typeface="Calibri"/>
                <a:cs typeface="Calibri"/>
              </a:rPr>
              <a:t>.</a:t>
            </a:r>
            <a:endParaRPr smtClean="0">
              <a:latin typeface="Times New Roman"/>
              <a:cs typeface="Times New Roman"/>
            </a:endParaRPr>
          </a:p>
          <a:p>
            <a:pPr marL="337831" indent="-322714">
              <a:buFont typeface="Wingdings"/>
              <a:buChar char=""/>
              <a:tabLst>
                <a:tab pos="338585" algn="l"/>
              </a:tabLst>
            </a:pPr>
            <a:r>
              <a:rPr sz="2400" b="1" spc="-5" dirty="0">
                <a:solidFill>
                  <a:srgbClr val="FFFFFF"/>
                </a:solidFill>
                <a:latin typeface="Calibri"/>
                <a:cs typeface="Calibri"/>
              </a:rPr>
              <a:t>PNG</a:t>
            </a:r>
            <a:endParaRPr sz="2400" dirty="0">
              <a:latin typeface="Calibri"/>
              <a:cs typeface="Calibri"/>
            </a:endParaRPr>
          </a:p>
          <a:p>
            <a:pPr marL="369573" indent="-326493">
              <a:lnSpc>
                <a:spcPts val="2548"/>
              </a:lnSpc>
              <a:spcBef>
                <a:spcPts val="167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Sử </a:t>
            </a:r>
            <a:r>
              <a:rPr dirty="0">
                <a:latin typeface="Calibri"/>
                <a:cs typeface="Calibri"/>
              </a:rPr>
              <a:t>dụng nén lossless, có nghĩa là </a:t>
            </a:r>
            <a:r>
              <a:rPr spc="5" dirty="0">
                <a:latin typeface="Calibri"/>
                <a:cs typeface="Calibri"/>
              </a:rPr>
              <a:t>không </a:t>
            </a:r>
            <a:r>
              <a:rPr dirty="0">
                <a:latin typeface="Calibri"/>
                <a:cs typeface="Calibri"/>
              </a:rPr>
              <a:t>có </a:t>
            </a:r>
            <a:r>
              <a:rPr spc="5" dirty="0">
                <a:latin typeface="Calibri"/>
                <a:cs typeface="Calibri"/>
              </a:rPr>
              <a:t>mất </a:t>
            </a:r>
            <a:r>
              <a:rPr dirty="0">
                <a:latin typeface="Calibri"/>
                <a:cs typeface="Calibri"/>
              </a:rPr>
              <a:t>bất kỳ chi tiết hình</a:t>
            </a:r>
            <a:r>
              <a:rPr spc="-3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ảnh.</a:t>
            </a:r>
          </a:p>
          <a:p>
            <a:pPr marL="369573" marR="611421" indent="-326493">
              <a:lnSpc>
                <a:spcPts val="2548"/>
              </a:lnSpc>
              <a:spcBef>
                <a:spcPts val="7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thiết </a:t>
            </a:r>
            <a:r>
              <a:rPr spc="-24" dirty="0">
                <a:latin typeface="Calibri"/>
                <a:cs typeface="Calibri"/>
              </a:rPr>
              <a:t>kế </a:t>
            </a:r>
            <a:r>
              <a:rPr spc="5" dirty="0">
                <a:latin typeface="Calibri"/>
                <a:cs typeface="Calibri"/>
              </a:rPr>
              <a:t>để </a:t>
            </a:r>
            <a:r>
              <a:rPr dirty="0">
                <a:latin typeface="Calibri"/>
                <a:cs typeface="Calibri"/>
              </a:rPr>
              <a:t>chuyển hình ảnh trên Internet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spc="5" dirty="0">
                <a:latin typeface="Calibri"/>
                <a:cs typeface="Calibri"/>
              </a:rPr>
              <a:t>không </a:t>
            </a:r>
            <a:r>
              <a:rPr dirty="0">
                <a:latin typeface="Calibri"/>
                <a:cs typeface="Calibri"/>
              </a:rPr>
              <a:t>dành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in </a:t>
            </a:r>
            <a:r>
              <a:rPr spc="5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chất  </a:t>
            </a:r>
            <a:r>
              <a:rPr spc="5" dirty="0">
                <a:latin typeface="Calibri"/>
                <a:cs typeface="Calibri"/>
              </a:rPr>
              <a:t>lượng </a:t>
            </a:r>
            <a:r>
              <a:rPr dirty="0">
                <a:latin typeface="Calibri"/>
                <a:cs typeface="Calibri"/>
              </a:rPr>
              <a:t>chuyên</a:t>
            </a:r>
            <a:r>
              <a:rPr spc="-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nghiệp.</a:t>
            </a:r>
          </a:p>
          <a:p>
            <a:pPr marL="369573" indent="-326493">
              <a:lnSpc>
                <a:spcPts val="233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30" dirty="0">
                <a:latin typeface="Calibri"/>
                <a:cs typeface="Calibri"/>
              </a:rPr>
              <a:t>Vì </a:t>
            </a:r>
            <a:r>
              <a:rPr spc="-49" dirty="0">
                <a:latin typeface="Calibri"/>
                <a:cs typeface="Calibri"/>
              </a:rPr>
              <a:t>vậy, </a:t>
            </a:r>
            <a:r>
              <a:rPr dirty="0">
                <a:latin typeface="Calibri"/>
                <a:cs typeface="Calibri"/>
              </a:rPr>
              <a:t>nó không hỗ </a:t>
            </a:r>
            <a:r>
              <a:rPr spc="-5" dirty="0">
                <a:latin typeface="Calibri"/>
                <a:cs typeface="Calibri"/>
              </a:rPr>
              <a:t>trợ </a:t>
            </a:r>
            <a:r>
              <a:rPr spc="5" dirty="0">
                <a:latin typeface="Calibri"/>
                <a:cs typeface="Calibri"/>
              </a:rPr>
              <a:t>không </a:t>
            </a:r>
            <a:r>
              <a:rPr dirty="0">
                <a:latin typeface="Calibri"/>
                <a:cs typeface="Calibri"/>
              </a:rPr>
              <a:t>gian </a:t>
            </a:r>
            <a:r>
              <a:rPr spc="5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RGB </a:t>
            </a:r>
            <a:r>
              <a:rPr spc="5" dirty="0">
                <a:latin typeface="Calibri"/>
                <a:cs typeface="Calibri"/>
              </a:rPr>
              <a:t>như</a:t>
            </a:r>
            <a:r>
              <a:rPr spc="-14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CMYK.</a:t>
            </a:r>
          </a:p>
          <a:p>
            <a:pPr marL="369573" indent="-326493">
              <a:lnSpc>
                <a:spcPts val="25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Hỗ </a:t>
            </a:r>
            <a:r>
              <a:rPr spc="-5" dirty="0">
                <a:latin typeface="Calibri"/>
                <a:cs typeface="Calibri"/>
              </a:rPr>
              <a:t>trợ </a:t>
            </a:r>
            <a:r>
              <a:rPr spc="5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sắc cao </a:t>
            </a:r>
            <a:r>
              <a:rPr spc="-11" dirty="0">
                <a:latin typeface="Calibri"/>
                <a:cs typeface="Calibri"/>
              </a:rPr>
              <a:t>và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phần </a:t>
            </a:r>
            <a:r>
              <a:rPr spc="5" dirty="0">
                <a:latin typeface="Calibri"/>
                <a:cs typeface="Calibri"/>
              </a:rPr>
              <a:t>minh </a:t>
            </a:r>
            <a:r>
              <a:rPr dirty="0">
                <a:latin typeface="Calibri"/>
                <a:cs typeface="Calibri"/>
              </a:rPr>
              <a:t>bạch sử dụng các </a:t>
            </a:r>
            <a:r>
              <a:rPr spc="-11" dirty="0">
                <a:latin typeface="Calibri"/>
                <a:cs typeface="Calibri"/>
              </a:rPr>
              <a:t>kênh</a:t>
            </a:r>
            <a:r>
              <a:rPr spc="-1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alpha.</a:t>
            </a:r>
          </a:p>
        </p:txBody>
      </p:sp>
      <p:sp>
        <p:nvSpPr>
          <p:cNvPr id="15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35209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49501"/>
            <a:ext cx="8913705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ĐỊNH DẠNG HÌNH ẢNH CHO </a:t>
            </a:r>
            <a:r>
              <a:rPr lang="vi-VN" spc="-19" dirty="0"/>
              <a:t>WEB</a:t>
            </a:r>
            <a:r>
              <a:rPr lang="vi-VN" spc="-84" dirty="0"/>
              <a:t> </a:t>
            </a:r>
            <a:r>
              <a:rPr lang="vi-VN" spc="-5" dirty="0"/>
              <a:t>2-2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8</a:t>
            </a:fld>
            <a:endParaRPr dirty="0"/>
          </a:p>
        </p:txBody>
      </p:sp>
      <p:sp>
        <p:nvSpPr>
          <p:cNvPr id="6" name="object 6"/>
          <p:cNvSpPr/>
          <p:nvPr/>
        </p:nvSpPr>
        <p:spPr>
          <a:xfrm>
            <a:off x="466668" y="655320"/>
            <a:ext cx="11098953" cy="411480"/>
          </a:xfrm>
          <a:custGeom>
            <a:avLst/>
            <a:gdLst/>
            <a:ahLst/>
            <a:cxnLst/>
            <a:rect l="l" t="t" r="r" b="b"/>
            <a:pathLst>
              <a:path w="8324215" h="411480">
                <a:moveTo>
                  <a:pt x="0" y="411479"/>
                </a:moveTo>
                <a:lnTo>
                  <a:pt x="8324088" y="411479"/>
                </a:lnTo>
                <a:lnTo>
                  <a:pt x="8324088" y="0"/>
                </a:lnTo>
                <a:lnTo>
                  <a:pt x="0" y="0"/>
                </a:lnTo>
                <a:lnTo>
                  <a:pt x="0" y="411479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20779" y="2877312"/>
            <a:ext cx="11552470" cy="614679"/>
          </a:xfrm>
          <a:custGeom>
            <a:avLst/>
            <a:gdLst/>
            <a:ahLst/>
            <a:cxnLst/>
            <a:rect l="l" t="t" r="r" b="b"/>
            <a:pathLst>
              <a:path w="8458200" h="614679">
                <a:moveTo>
                  <a:pt x="8355838" y="0"/>
                </a:moveTo>
                <a:lnTo>
                  <a:pt x="102361" y="0"/>
                </a:lnTo>
                <a:lnTo>
                  <a:pt x="62520" y="8046"/>
                </a:lnTo>
                <a:lnTo>
                  <a:pt x="29983" y="29987"/>
                </a:lnTo>
                <a:lnTo>
                  <a:pt x="8044" y="62525"/>
                </a:lnTo>
                <a:lnTo>
                  <a:pt x="0" y="102362"/>
                </a:lnTo>
                <a:lnTo>
                  <a:pt x="0" y="511810"/>
                </a:lnTo>
                <a:lnTo>
                  <a:pt x="8044" y="551646"/>
                </a:lnTo>
                <a:lnTo>
                  <a:pt x="29983" y="584184"/>
                </a:lnTo>
                <a:lnTo>
                  <a:pt x="62520" y="606125"/>
                </a:lnTo>
                <a:lnTo>
                  <a:pt x="102361" y="614171"/>
                </a:lnTo>
                <a:lnTo>
                  <a:pt x="8355838" y="614171"/>
                </a:lnTo>
                <a:lnTo>
                  <a:pt x="8395674" y="606125"/>
                </a:lnTo>
                <a:lnTo>
                  <a:pt x="8428212" y="584184"/>
                </a:lnTo>
                <a:lnTo>
                  <a:pt x="8450153" y="551646"/>
                </a:lnTo>
                <a:lnTo>
                  <a:pt x="8458200" y="511810"/>
                </a:lnTo>
                <a:lnTo>
                  <a:pt x="8458200" y="102362"/>
                </a:lnTo>
                <a:lnTo>
                  <a:pt x="8450153" y="62525"/>
                </a:lnTo>
                <a:lnTo>
                  <a:pt x="8428212" y="29987"/>
                </a:lnTo>
                <a:lnTo>
                  <a:pt x="8395674" y="8046"/>
                </a:lnTo>
                <a:lnTo>
                  <a:pt x="8355838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20781" y="3584450"/>
            <a:ext cx="11552467" cy="612775"/>
          </a:xfrm>
          <a:custGeom>
            <a:avLst/>
            <a:gdLst/>
            <a:ahLst/>
            <a:cxnLst/>
            <a:rect l="l" t="t" r="r" b="b"/>
            <a:pathLst>
              <a:path w="8458200" h="612775">
                <a:moveTo>
                  <a:pt x="8356092" y="0"/>
                </a:moveTo>
                <a:lnTo>
                  <a:pt x="102108" y="0"/>
                </a:lnTo>
                <a:lnTo>
                  <a:pt x="62364" y="8024"/>
                </a:lnTo>
                <a:lnTo>
                  <a:pt x="29908" y="29908"/>
                </a:lnTo>
                <a:lnTo>
                  <a:pt x="8024" y="62364"/>
                </a:lnTo>
                <a:lnTo>
                  <a:pt x="0" y="102107"/>
                </a:lnTo>
                <a:lnTo>
                  <a:pt x="0" y="510539"/>
                </a:lnTo>
                <a:lnTo>
                  <a:pt x="8024" y="550283"/>
                </a:lnTo>
                <a:lnTo>
                  <a:pt x="29908" y="582739"/>
                </a:lnTo>
                <a:lnTo>
                  <a:pt x="62364" y="604623"/>
                </a:lnTo>
                <a:lnTo>
                  <a:pt x="102108" y="612647"/>
                </a:lnTo>
                <a:lnTo>
                  <a:pt x="8356092" y="612647"/>
                </a:lnTo>
                <a:lnTo>
                  <a:pt x="8395835" y="604623"/>
                </a:lnTo>
                <a:lnTo>
                  <a:pt x="8428291" y="582739"/>
                </a:lnTo>
                <a:lnTo>
                  <a:pt x="8450175" y="550283"/>
                </a:lnTo>
                <a:lnTo>
                  <a:pt x="8458200" y="510539"/>
                </a:lnTo>
                <a:lnTo>
                  <a:pt x="8458200" y="102107"/>
                </a:lnTo>
                <a:lnTo>
                  <a:pt x="8450175" y="62364"/>
                </a:lnTo>
                <a:lnTo>
                  <a:pt x="8428291" y="29908"/>
                </a:lnTo>
                <a:lnTo>
                  <a:pt x="8395835" y="8024"/>
                </a:lnTo>
                <a:lnTo>
                  <a:pt x="8356092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20781" y="4578097"/>
            <a:ext cx="11552467" cy="624840"/>
          </a:xfrm>
          <a:custGeom>
            <a:avLst/>
            <a:gdLst/>
            <a:ahLst/>
            <a:cxnLst/>
            <a:rect l="l" t="t" r="r" b="b"/>
            <a:pathLst>
              <a:path w="8458200" h="624839">
                <a:moveTo>
                  <a:pt x="8354060" y="0"/>
                </a:moveTo>
                <a:lnTo>
                  <a:pt x="104139" y="0"/>
                </a:lnTo>
                <a:lnTo>
                  <a:pt x="63602" y="8181"/>
                </a:lnTo>
                <a:lnTo>
                  <a:pt x="30500" y="30495"/>
                </a:lnTo>
                <a:lnTo>
                  <a:pt x="8183" y="63597"/>
                </a:lnTo>
                <a:lnTo>
                  <a:pt x="0" y="104140"/>
                </a:lnTo>
                <a:lnTo>
                  <a:pt x="0" y="520700"/>
                </a:lnTo>
                <a:lnTo>
                  <a:pt x="8183" y="561242"/>
                </a:lnTo>
                <a:lnTo>
                  <a:pt x="30500" y="594344"/>
                </a:lnTo>
                <a:lnTo>
                  <a:pt x="63602" y="616658"/>
                </a:lnTo>
                <a:lnTo>
                  <a:pt x="104139" y="624840"/>
                </a:lnTo>
                <a:lnTo>
                  <a:pt x="8354060" y="624840"/>
                </a:lnTo>
                <a:lnTo>
                  <a:pt x="8394602" y="616658"/>
                </a:lnTo>
                <a:lnTo>
                  <a:pt x="8427704" y="594344"/>
                </a:lnTo>
                <a:lnTo>
                  <a:pt x="8450018" y="561242"/>
                </a:lnTo>
                <a:lnTo>
                  <a:pt x="8458200" y="520700"/>
                </a:lnTo>
                <a:lnTo>
                  <a:pt x="8458200" y="104140"/>
                </a:lnTo>
                <a:lnTo>
                  <a:pt x="8450018" y="63597"/>
                </a:lnTo>
                <a:lnTo>
                  <a:pt x="8427704" y="30495"/>
                </a:lnTo>
                <a:lnTo>
                  <a:pt x="8394602" y="8181"/>
                </a:lnTo>
                <a:lnTo>
                  <a:pt x="8354060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70431" y="5471759"/>
            <a:ext cx="11552467" cy="599440"/>
          </a:xfrm>
          <a:custGeom>
            <a:avLst/>
            <a:gdLst/>
            <a:ahLst/>
            <a:cxnLst/>
            <a:rect l="l" t="t" r="r" b="b"/>
            <a:pathLst>
              <a:path w="8458200" h="599439">
                <a:moveTo>
                  <a:pt x="8358378" y="0"/>
                </a:moveTo>
                <a:lnTo>
                  <a:pt x="99822" y="0"/>
                </a:lnTo>
                <a:lnTo>
                  <a:pt x="60966" y="7844"/>
                </a:lnTo>
                <a:lnTo>
                  <a:pt x="29236" y="29236"/>
                </a:lnTo>
                <a:lnTo>
                  <a:pt x="7844" y="60966"/>
                </a:lnTo>
                <a:lnTo>
                  <a:pt x="0" y="99822"/>
                </a:lnTo>
                <a:lnTo>
                  <a:pt x="0" y="499110"/>
                </a:lnTo>
                <a:lnTo>
                  <a:pt x="7844" y="537965"/>
                </a:lnTo>
                <a:lnTo>
                  <a:pt x="29236" y="569695"/>
                </a:lnTo>
                <a:lnTo>
                  <a:pt x="60966" y="591087"/>
                </a:lnTo>
                <a:lnTo>
                  <a:pt x="99822" y="598932"/>
                </a:lnTo>
                <a:lnTo>
                  <a:pt x="8358378" y="598932"/>
                </a:lnTo>
                <a:lnTo>
                  <a:pt x="8397228" y="591087"/>
                </a:lnTo>
                <a:lnTo>
                  <a:pt x="8428958" y="569695"/>
                </a:lnTo>
                <a:lnTo>
                  <a:pt x="8450353" y="537965"/>
                </a:lnTo>
                <a:lnTo>
                  <a:pt x="8458200" y="499110"/>
                </a:lnTo>
                <a:lnTo>
                  <a:pt x="8458200" y="99822"/>
                </a:lnTo>
                <a:lnTo>
                  <a:pt x="8450353" y="60966"/>
                </a:lnTo>
                <a:lnTo>
                  <a:pt x="8428958" y="29236"/>
                </a:lnTo>
                <a:lnTo>
                  <a:pt x="8397228" y="7844"/>
                </a:lnTo>
                <a:lnTo>
                  <a:pt x="8358378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594360" y="514152"/>
            <a:ext cx="11266930" cy="5660981"/>
          </a:xfrm>
          <a:prstGeom prst="rect">
            <a:avLst/>
          </a:prstGeom>
        </p:spPr>
        <p:txBody>
          <a:bodyPr vert="horz" wrap="square" lIns="0" tIns="129993" rIns="0" bIns="0" rtlCol="0">
            <a:spAutoFit/>
          </a:bodyPr>
          <a:lstStyle/>
          <a:p>
            <a:pPr marL="428524" indent="-322714">
              <a:spcBef>
                <a:spcPts val="1023"/>
              </a:spcBef>
              <a:buFont typeface="Wingdings"/>
              <a:buChar char=""/>
              <a:tabLst>
                <a:tab pos="429278" algn="l"/>
              </a:tabLst>
            </a:pPr>
            <a:r>
              <a:rPr sz="2400" b="1" spc="-5" dirty="0">
                <a:solidFill>
                  <a:srgbClr val="FFFFFF"/>
                </a:solidFill>
                <a:latin typeface="Calibri"/>
                <a:cs typeface="Calibri"/>
              </a:rPr>
              <a:t>GIF</a:t>
            </a:r>
            <a:endParaRPr sz="2400" dirty="0">
              <a:latin typeface="Calibri"/>
              <a:cs typeface="Calibri"/>
            </a:endParaRPr>
          </a:p>
          <a:p>
            <a:pPr marL="460266" indent="-326493">
              <a:lnSpc>
                <a:spcPts val="2572"/>
              </a:lnSpc>
              <a:spcBef>
                <a:spcPts val="239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461020" algn="l"/>
              </a:tabLst>
            </a:pPr>
            <a:r>
              <a:rPr spc="5" dirty="0">
                <a:latin typeface="Calibri"/>
                <a:cs typeface="Calibri"/>
              </a:rPr>
              <a:t>Sử </a:t>
            </a:r>
            <a:r>
              <a:rPr dirty="0">
                <a:latin typeface="Calibri"/>
                <a:cs typeface="Calibri"/>
              </a:rPr>
              <a:t>dụng nén lossless có nghĩa là </a:t>
            </a:r>
            <a:r>
              <a:rPr spc="5" dirty="0">
                <a:latin typeface="Calibri"/>
                <a:cs typeface="Calibri"/>
              </a:rPr>
              <a:t>không </a:t>
            </a:r>
            <a:r>
              <a:rPr dirty="0">
                <a:latin typeface="Calibri"/>
                <a:cs typeface="Calibri"/>
              </a:rPr>
              <a:t>có giảm chất </a:t>
            </a:r>
            <a:r>
              <a:rPr spc="5" dirty="0">
                <a:latin typeface="Calibri"/>
                <a:cs typeface="Calibri"/>
              </a:rPr>
              <a:t>lượng </a:t>
            </a:r>
            <a:r>
              <a:rPr dirty="0">
                <a:latin typeface="Calibri"/>
                <a:cs typeface="Calibri"/>
              </a:rPr>
              <a:t>khi hình </a:t>
            </a:r>
            <a:r>
              <a:rPr spc="5" dirty="0">
                <a:latin typeface="Calibri"/>
                <a:cs typeface="Calibri"/>
              </a:rPr>
              <a:t>ảnh được</a:t>
            </a:r>
            <a:r>
              <a:rPr spc="-33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nén.</a:t>
            </a:r>
          </a:p>
          <a:p>
            <a:pPr marL="460266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461020" algn="l"/>
              </a:tabLst>
            </a:pPr>
            <a:r>
              <a:rPr dirty="0">
                <a:latin typeface="Calibri"/>
                <a:cs typeface="Calibri"/>
              </a:rPr>
              <a:t>Hình ảnh không nén lưu trữ </a:t>
            </a:r>
            <a:r>
              <a:rPr spc="5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nó trong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dạng tuyến</a:t>
            </a:r>
            <a:r>
              <a:rPr spc="-2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tính.</a:t>
            </a:r>
          </a:p>
          <a:p>
            <a:pPr marL="460266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461020" algn="l"/>
              </a:tabLst>
            </a:pPr>
            <a:r>
              <a:rPr spc="5" dirty="0">
                <a:latin typeface="Calibri"/>
                <a:cs typeface="Calibri"/>
              </a:rPr>
              <a:t>Mỗi </a:t>
            </a:r>
            <a:r>
              <a:rPr dirty="0">
                <a:latin typeface="Calibri"/>
                <a:cs typeface="Calibri"/>
              </a:rPr>
              <a:t>dòng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điểm </a:t>
            </a:r>
            <a:r>
              <a:rPr dirty="0">
                <a:latin typeface="Calibri"/>
                <a:cs typeface="Calibri"/>
              </a:rPr>
              <a:t>ảnh </a:t>
            </a:r>
            <a:r>
              <a:rPr spc="5" dirty="0">
                <a:latin typeface="Calibri"/>
                <a:cs typeface="Calibri"/>
              </a:rPr>
              <a:t>được đọc từ </a:t>
            </a:r>
            <a:r>
              <a:rPr spc="-5" dirty="0">
                <a:latin typeface="Calibri"/>
                <a:cs typeface="Calibri"/>
              </a:rPr>
              <a:t>trái </a:t>
            </a:r>
            <a:r>
              <a:rPr dirty="0">
                <a:latin typeface="Calibri"/>
                <a:cs typeface="Calibri"/>
              </a:rPr>
              <a:t>sang</a:t>
            </a:r>
            <a:r>
              <a:rPr spc="-17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phải.</a:t>
            </a:r>
          </a:p>
          <a:p>
            <a:pPr marL="460266" indent="-326493">
              <a:lnSpc>
                <a:spcPts val="247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461020" algn="l"/>
              </a:tabLst>
            </a:pP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tập tin GIF lưu trữ </a:t>
            </a:r>
            <a:r>
              <a:rPr spc="-5" dirty="0">
                <a:latin typeface="Calibri"/>
                <a:cs typeface="Calibri"/>
              </a:rPr>
              <a:t>xen </a:t>
            </a:r>
            <a:r>
              <a:rPr spc="-24" dirty="0">
                <a:latin typeface="Calibri"/>
                <a:cs typeface="Calibri"/>
              </a:rPr>
              <a:t>kẽ </a:t>
            </a:r>
            <a:r>
              <a:rPr dirty="0">
                <a:latin typeface="Calibri"/>
                <a:cs typeface="Calibri"/>
              </a:rPr>
              <a:t>các dòng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5" dirty="0">
                <a:latin typeface="Calibri"/>
                <a:cs typeface="Calibri"/>
              </a:rPr>
              <a:t>ảnh theo một </a:t>
            </a:r>
            <a:r>
              <a:rPr dirty="0">
                <a:latin typeface="Calibri"/>
                <a:cs typeface="Calibri"/>
              </a:rPr>
              <a:t>thứ tự </a:t>
            </a:r>
            <a:r>
              <a:rPr spc="5" dirty="0">
                <a:latin typeface="Calibri"/>
                <a:cs typeface="Calibri"/>
              </a:rPr>
              <a:t>khác</a:t>
            </a:r>
            <a:r>
              <a:rPr spc="-20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nhau.</a:t>
            </a:r>
          </a:p>
          <a:p>
            <a:pPr marL="460266" indent="-326493">
              <a:lnSpc>
                <a:spcPts val="25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461020" algn="l"/>
              </a:tabLst>
            </a:pPr>
            <a:r>
              <a:rPr spc="5" dirty="0">
                <a:latin typeface="Calibri"/>
                <a:cs typeface="Calibri"/>
              </a:rPr>
              <a:t>Đồ </a:t>
            </a:r>
            <a:r>
              <a:rPr dirty="0">
                <a:latin typeface="Calibri"/>
                <a:cs typeface="Calibri"/>
              </a:rPr>
              <a:t>họa hoạt hình </a:t>
            </a:r>
            <a:r>
              <a:rPr spc="5" dirty="0">
                <a:latin typeface="Calibri"/>
                <a:cs typeface="Calibri"/>
              </a:rPr>
              <a:t>được lưu </a:t>
            </a:r>
            <a:r>
              <a:rPr dirty="0">
                <a:latin typeface="Calibri"/>
                <a:cs typeface="Calibri"/>
              </a:rPr>
              <a:t>trữ </a:t>
            </a:r>
            <a:r>
              <a:rPr spc="5" dirty="0">
                <a:latin typeface="Calibri"/>
                <a:cs typeface="Calibri"/>
              </a:rPr>
              <a:t>ở định </a:t>
            </a:r>
            <a:r>
              <a:rPr dirty="0">
                <a:latin typeface="Calibri"/>
                <a:cs typeface="Calibri"/>
              </a:rPr>
              <a:t>dạng</a:t>
            </a:r>
            <a:r>
              <a:rPr spc="-214" dirty="0">
                <a:latin typeface="Calibri"/>
                <a:cs typeface="Calibri"/>
              </a:rPr>
              <a:t> </a:t>
            </a:r>
            <a:r>
              <a:rPr spc="-49">
                <a:latin typeface="Calibri"/>
                <a:cs typeface="Calibri"/>
              </a:rPr>
              <a:t>GIF</a:t>
            </a:r>
            <a:r>
              <a:rPr spc="-49" smtClean="0">
                <a:latin typeface="Calibri"/>
                <a:cs typeface="Calibri"/>
              </a:rPr>
              <a:t>.</a:t>
            </a:r>
            <a:endParaRPr sz="5200" dirty="0">
              <a:latin typeface="Times New Roman"/>
              <a:cs typeface="Times New Roman"/>
            </a:endParaRPr>
          </a:p>
          <a:p>
            <a:pPr marL="15871"/>
            <a:r>
              <a:rPr spc="-5" dirty="0">
                <a:latin typeface="Arial"/>
                <a:cs typeface="Arial"/>
              </a:rPr>
              <a:t>Khả </a:t>
            </a:r>
            <a:r>
              <a:rPr spc="-11" dirty="0">
                <a:latin typeface="Arial"/>
                <a:cs typeface="Arial"/>
              </a:rPr>
              <a:t>năng </a:t>
            </a:r>
            <a:r>
              <a:rPr spc="-5" dirty="0">
                <a:latin typeface="Arial"/>
                <a:cs typeface="Arial"/>
              </a:rPr>
              <a:t>tương </a:t>
            </a:r>
            <a:r>
              <a:rPr dirty="0">
                <a:latin typeface="Arial"/>
                <a:cs typeface="Arial"/>
              </a:rPr>
              <a:t>thích và sự </a:t>
            </a:r>
            <a:r>
              <a:rPr spc="-11" dirty="0">
                <a:latin typeface="Arial"/>
                <a:cs typeface="Arial"/>
              </a:rPr>
              <a:t>xuất hiện </a:t>
            </a:r>
            <a:r>
              <a:rPr spc="-5" dirty="0">
                <a:latin typeface="Arial"/>
                <a:cs typeface="Arial"/>
              </a:rPr>
              <a:t>là </a:t>
            </a:r>
            <a:r>
              <a:rPr spc="-11" dirty="0">
                <a:latin typeface="Arial"/>
                <a:cs typeface="Arial"/>
              </a:rPr>
              <a:t>những </a:t>
            </a:r>
            <a:r>
              <a:rPr dirty="0">
                <a:latin typeface="Arial"/>
                <a:cs typeface="Arial"/>
              </a:rPr>
              <a:t>từ </a:t>
            </a:r>
            <a:r>
              <a:rPr spc="-5" dirty="0">
                <a:latin typeface="Arial"/>
                <a:cs typeface="Arial"/>
              </a:rPr>
              <a:t>khóa </a:t>
            </a:r>
            <a:r>
              <a:rPr dirty="0">
                <a:latin typeface="Arial"/>
                <a:cs typeface="Arial"/>
              </a:rPr>
              <a:t>trên </a:t>
            </a:r>
            <a:r>
              <a:rPr spc="-5" dirty="0">
                <a:latin typeface="Arial"/>
                <a:cs typeface="Arial"/>
              </a:rPr>
              <a:t>trang</a:t>
            </a:r>
            <a:r>
              <a:rPr spc="95" dirty="0">
                <a:latin typeface="Arial"/>
                <a:cs typeface="Arial"/>
              </a:rPr>
              <a:t> </a:t>
            </a:r>
            <a:r>
              <a:rPr spc="-19" dirty="0">
                <a:latin typeface="Arial"/>
                <a:cs typeface="Arial"/>
              </a:rPr>
              <a:t>web.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24"/>
              </a:spcBef>
            </a:pPr>
            <a:endParaRPr sz="3000" dirty="0">
              <a:latin typeface="Times New Roman"/>
              <a:cs typeface="Times New Roman"/>
            </a:endParaRPr>
          </a:p>
          <a:p>
            <a:pPr marL="15114" marR="57440">
              <a:lnSpc>
                <a:spcPts val="2225"/>
              </a:lnSpc>
            </a:pPr>
            <a:r>
              <a:rPr spc="-5" dirty="0">
                <a:latin typeface="Arial"/>
                <a:cs typeface="Arial"/>
              </a:rPr>
              <a:t>Các hình ảnh được chèn </a:t>
            </a:r>
            <a:r>
              <a:rPr dirty="0">
                <a:latin typeface="Arial"/>
                <a:cs typeface="Arial"/>
              </a:rPr>
              <a:t>vào </a:t>
            </a:r>
            <a:r>
              <a:rPr spc="-5" dirty="0">
                <a:latin typeface="Arial"/>
                <a:cs typeface="Arial"/>
              </a:rPr>
              <a:t>phải được nhìn thấy </a:t>
            </a:r>
            <a:r>
              <a:rPr dirty="0">
                <a:latin typeface="Arial"/>
                <a:cs typeface="Arial"/>
              </a:rPr>
              <a:t>và </a:t>
            </a:r>
            <a:r>
              <a:rPr spc="-5" dirty="0">
                <a:latin typeface="Arial"/>
                <a:cs typeface="Arial"/>
              </a:rPr>
              <a:t>không bị biến dạng </a:t>
            </a:r>
            <a:r>
              <a:rPr dirty="0">
                <a:latin typeface="Arial"/>
                <a:cs typeface="Arial"/>
              </a:rPr>
              <a:t>khi </a:t>
            </a:r>
            <a:r>
              <a:rPr spc="-11" dirty="0">
                <a:latin typeface="Arial"/>
                <a:cs typeface="Arial"/>
              </a:rPr>
              <a:t>xuất  </a:t>
            </a:r>
            <a:r>
              <a:rPr spc="-5" dirty="0">
                <a:latin typeface="Arial"/>
                <a:cs typeface="Arial"/>
              </a:rPr>
              <a:t>hiện </a:t>
            </a:r>
            <a:r>
              <a:rPr dirty="0">
                <a:latin typeface="Arial"/>
                <a:cs typeface="Arial"/>
              </a:rPr>
              <a:t>trên </a:t>
            </a:r>
            <a:r>
              <a:rPr spc="-5" dirty="0">
                <a:latin typeface="Arial"/>
                <a:cs typeface="Arial"/>
              </a:rPr>
              <a:t>bất </a:t>
            </a:r>
            <a:r>
              <a:rPr dirty="0">
                <a:latin typeface="Arial"/>
                <a:cs typeface="Arial"/>
              </a:rPr>
              <a:t>kỳ </a:t>
            </a:r>
            <a:r>
              <a:rPr spc="-5" dirty="0">
                <a:latin typeface="Arial"/>
                <a:cs typeface="Arial"/>
              </a:rPr>
              <a:t>thiết bị </a:t>
            </a:r>
            <a:r>
              <a:rPr dirty="0">
                <a:latin typeface="Arial"/>
                <a:cs typeface="Arial"/>
              </a:rPr>
              <a:t>của </a:t>
            </a:r>
            <a:r>
              <a:rPr spc="-11" dirty="0">
                <a:latin typeface="Arial"/>
                <a:cs typeface="Arial"/>
              </a:rPr>
              <a:t>người</a:t>
            </a:r>
            <a:r>
              <a:rPr spc="41" dirty="0">
                <a:latin typeface="Arial"/>
                <a:cs typeface="Arial"/>
              </a:rPr>
              <a:t> </a:t>
            </a:r>
            <a:r>
              <a:rPr spc="-11" dirty="0">
                <a:latin typeface="Arial"/>
                <a:cs typeface="Arial"/>
              </a:rPr>
              <a:t>nhận.</a:t>
            </a:r>
            <a:endParaRPr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000" dirty="0">
              <a:latin typeface="Times New Roman"/>
              <a:cs typeface="Times New Roman"/>
            </a:endParaRPr>
          </a:p>
          <a:p>
            <a:pPr marL="15871" marR="324982">
              <a:lnSpc>
                <a:spcPts val="2225"/>
              </a:lnSpc>
            </a:pPr>
            <a:r>
              <a:rPr spc="-5" dirty="0">
                <a:latin typeface="Arial"/>
                <a:cs typeface="Arial"/>
              </a:rPr>
              <a:t>Các nhà thiết </a:t>
            </a:r>
            <a:r>
              <a:rPr dirty="0">
                <a:latin typeface="Arial"/>
                <a:cs typeface="Arial"/>
              </a:rPr>
              <a:t>kế </a:t>
            </a:r>
            <a:r>
              <a:rPr spc="-19" dirty="0">
                <a:latin typeface="Arial"/>
                <a:cs typeface="Arial"/>
              </a:rPr>
              <a:t>web </a:t>
            </a:r>
            <a:r>
              <a:rPr dirty="0">
                <a:latin typeface="Arial"/>
                <a:cs typeface="Arial"/>
              </a:rPr>
              <a:t>có thể tạo các </a:t>
            </a:r>
            <a:r>
              <a:rPr spc="-5" dirty="0">
                <a:latin typeface="Arial"/>
                <a:cs typeface="Arial"/>
              </a:rPr>
              <a:t>giả định rằng trang </a:t>
            </a:r>
            <a:r>
              <a:rPr spc="-24" dirty="0">
                <a:latin typeface="Arial"/>
                <a:cs typeface="Arial"/>
              </a:rPr>
              <a:t>web </a:t>
            </a:r>
            <a:r>
              <a:rPr dirty="0">
                <a:latin typeface="Arial"/>
                <a:cs typeface="Arial"/>
              </a:rPr>
              <a:t>sẽ </a:t>
            </a:r>
            <a:r>
              <a:rPr spc="-5" dirty="0">
                <a:latin typeface="Arial"/>
                <a:cs typeface="Arial"/>
              </a:rPr>
              <a:t>mở ra một máy  tính mà </a:t>
            </a:r>
            <a:r>
              <a:rPr dirty="0">
                <a:latin typeface="Arial"/>
                <a:cs typeface="Arial"/>
              </a:rPr>
              <a:t>sẽ có </a:t>
            </a:r>
            <a:r>
              <a:rPr spc="-5" dirty="0">
                <a:latin typeface="Arial"/>
                <a:cs typeface="Arial"/>
              </a:rPr>
              <a:t>độ phân giải </a:t>
            </a:r>
            <a:r>
              <a:rPr dirty="0">
                <a:latin typeface="Arial"/>
                <a:cs typeface="Arial"/>
              </a:rPr>
              <a:t>tối </a:t>
            </a:r>
            <a:r>
              <a:rPr spc="-5" dirty="0">
                <a:latin typeface="Arial"/>
                <a:cs typeface="Arial"/>
              </a:rPr>
              <a:t>thiểu là </a:t>
            </a:r>
            <a:r>
              <a:rPr spc="-11" dirty="0">
                <a:latin typeface="Arial"/>
                <a:cs typeface="Arial"/>
              </a:rPr>
              <a:t>800x600</a:t>
            </a:r>
            <a:r>
              <a:rPr spc="71" dirty="0">
                <a:latin typeface="Arial"/>
                <a:cs typeface="Arial"/>
              </a:rPr>
              <a:t> </a:t>
            </a:r>
            <a:r>
              <a:rPr spc="-11" dirty="0">
                <a:latin typeface="Arial"/>
                <a:cs typeface="Arial"/>
              </a:rPr>
              <a:t>pixel.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30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15114">
              <a:lnSpc>
                <a:spcPts val="2398"/>
              </a:lnSpc>
            </a:pPr>
            <a:r>
              <a:rPr spc="-5" dirty="0">
                <a:latin typeface="Arial"/>
                <a:cs typeface="Arial"/>
              </a:rPr>
              <a:t>Nếu một trang </a:t>
            </a:r>
            <a:r>
              <a:rPr spc="-24" dirty="0">
                <a:latin typeface="Arial"/>
                <a:cs typeface="Arial"/>
              </a:rPr>
              <a:t>web </a:t>
            </a:r>
            <a:r>
              <a:rPr spc="-5" dirty="0">
                <a:latin typeface="Arial"/>
                <a:cs typeface="Arial"/>
              </a:rPr>
              <a:t>dựa điện thoại di động </a:t>
            </a:r>
            <a:r>
              <a:rPr dirty="0">
                <a:latin typeface="Arial"/>
                <a:cs typeface="Arial"/>
              </a:rPr>
              <a:t>cần </a:t>
            </a:r>
            <a:r>
              <a:rPr spc="-5" dirty="0">
                <a:latin typeface="Arial"/>
                <a:cs typeface="Arial"/>
              </a:rPr>
              <a:t>phải được </a:t>
            </a:r>
            <a:r>
              <a:rPr dirty="0">
                <a:latin typeface="Arial"/>
                <a:cs typeface="Arial"/>
              </a:rPr>
              <a:t>tạo </a:t>
            </a:r>
            <a:r>
              <a:rPr spc="-5" dirty="0">
                <a:latin typeface="Arial"/>
                <a:cs typeface="Arial"/>
              </a:rPr>
              <a:t>ra sau đó </a:t>
            </a:r>
            <a:r>
              <a:rPr dirty="0">
                <a:latin typeface="Arial"/>
                <a:cs typeface="Arial"/>
              </a:rPr>
              <a:t>các</a:t>
            </a:r>
            <a:r>
              <a:rPr spc="149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thông</a:t>
            </a:r>
            <a:endParaRPr dirty="0">
              <a:latin typeface="Arial"/>
              <a:cs typeface="Arial"/>
            </a:endParaRPr>
          </a:p>
          <a:p>
            <a:pPr marL="15114">
              <a:lnSpc>
                <a:spcPts val="2398"/>
              </a:lnSpc>
            </a:pPr>
            <a:r>
              <a:rPr dirty="0">
                <a:latin typeface="Arial"/>
                <a:cs typeface="Arial"/>
              </a:rPr>
              <a:t>số kỹ </a:t>
            </a:r>
            <a:r>
              <a:rPr spc="-5" dirty="0">
                <a:latin typeface="Arial"/>
                <a:cs typeface="Arial"/>
              </a:rPr>
              <a:t>thuật </a:t>
            </a:r>
            <a:r>
              <a:rPr dirty="0">
                <a:latin typeface="Arial"/>
                <a:cs typeface="Arial"/>
              </a:rPr>
              <a:t>sẽ </a:t>
            </a:r>
            <a:r>
              <a:rPr spc="-5" dirty="0">
                <a:latin typeface="Arial"/>
                <a:cs typeface="Arial"/>
              </a:rPr>
              <a:t>thay</a:t>
            </a:r>
            <a:r>
              <a:rPr spc="-19" dirty="0">
                <a:latin typeface="Arial"/>
                <a:cs typeface="Arial"/>
              </a:rPr>
              <a:t> </a:t>
            </a:r>
            <a:r>
              <a:rPr spc="-11" dirty="0">
                <a:latin typeface="Arial"/>
                <a:cs typeface="Arial"/>
              </a:rPr>
              <a:t>đổi.</a:t>
            </a:r>
            <a:endParaRPr dirty="0">
              <a:latin typeface="Arial"/>
              <a:cs typeface="Arial"/>
            </a:endParaRPr>
          </a:p>
        </p:txBody>
      </p:sp>
      <p:sp>
        <p:nvSpPr>
          <p:cNvPr id="2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20159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7" y="0"/>
            <a:ext cx="11350752" cy="8275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8188" y="49501"/>
            <a:ext cx="5052060" cy="50694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pc="-5" dirty="0"/>
              <a:t>CHÈN HÌNH ẢNH</a:t>
            </a:r>
            <a:r>
              <a:rPr lang="vi-VN" spc="-125" dirty="0"/>
              <a:t> </a:t>
            </a:r>
            <a:r>
              <a:rPr lang="vi-VN" dirty="0" smtClean="0"/>
              <a:t>1-6</a:t>
            </a:r>
            <a:endParaRPr lang="vi-VN" dirty="0"/>
          </a:p>
        </p:txBody>
      </p:sp>
      <p:sp>
        <p:nvSpPr>
          <p:cNvPr id="16" name="object 16"/>
          <p:cNvSpPr txBox="1">
            <a:spLocks noGrp="1"/>
          </p:cNvSpPr>
          <p:nvPr>
            <p:ph type="sldNum" idx="12"/>
          </p:nvPr>
        </p:nvSpPr>
        <p:spPr>
          <a:xfrm>
            <a:off x="11582404" y="6543699"/>
            <a:ext cx="533398" cy="1923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476"/>
              </a:lnSpc>
            </a:pPr>
            <a:fld id="{81D60167-4931-47E6-BA6A-407CBD079E47}" type="slidenum">
              <a:rPr dirty="0"/>
              <a:pPr marL="30231">
                <a:lnSpc>
                  <a:spcPts val="1476"/>
                </a:lnSpc>
              </a:pPr>
              <a:t>9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407415" y="991363"/>
            <a:ext cx="11277600" cy="777239"/>
          </a:xfrm>
          <a:custGeom>
            <a:avLst/>
            <a:gdLst/>
            <a:ahLst/>
            <a:cxnLst/>
            <a:rect l="l" t="t" r="r" b="b"/>
            <a:pathLst>
              <a:path w="8458200" h="777239">
                <a:moveTo>
                  <a:pt x="8328660" y="0"/>
                </a:moveTo>
                <a:lnTo>
                  <a:pt x="129539" y="0"/>
                </a:lnTo>
                <a:lnTo>
                  <a:pt x="79118" y="10185"/>
                </a:lnTo>
                <a:lnTo>
                  <a:pt x="37942" y="37957"/>
                </a:lnTo>
                <a:lnTo>
                  <a:pt x="10180" y="79134"/>
                </a:lnTo>
                <a:lnTo>
                  <a:pt x="0" y="129539"/>
                </a:lnTo>
                <a:lnTo>
                  <a:pt x="0" y="647700"/>
                </a:lnTo>
                <a:lnTo>
                  <a:pt x="10180" y="698105"/>
                </a:lnTo>
                <a:lnTo>
                  <a:pt x="37942" y="739282"/>
                </a:lnTo>
                <a:lnTo>
                  <a:pt x="79118" y="767054"/>
                </a:lnTo>
                <a:lnTo>
                  <a:pt x="129539" y="777239"/>
                </a:lnTo>
                <a:lnTo>
                  <a:pt x="8328660" y="777239"/>
                </a:lnTo>
                <a:lnTo>
                  <a:pt x="8379065" y="767054"/>
                </a:lnTo>
                <a:lnTo>
                  <a:pt x="8420242" y="739282"/>
                </a:lnTo>
                <a:lnTo>
                  <a:pt x="8448014" y="698105"/>
                </a:lnTo>
                <a:lnTo>
                  <a:pt x="8458200" y="647700"/>
                </a:lnTo>
                <a:lnTo>
                  <a:pt x="8458200" y="129539"/>
                </a:lnTo>
                <a:lnTo>
                  <a:pt x="8448014" y="79134"/>
                </a:lnTo>
                <a:lnTo>
                  <a:pt x="8420242" y="37957"/>
                </a:lnTo>
                <a:lnTo>
                  <a:pt x="8379065" y="10185"/>
                </a:lnTo>
                <a:lnTo>
                  <a:pt x="8328660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07415" y="991363"/>
            <a:ext cx="11277600" cy="777239"/>
          </a:xfrm>
          <a:custGeom>
            <a:avLst/>
            <a:gdLst/>
            <a:ahLst/>
            <a:cxnLst/>
            <a:rect l="l" t="t" r="r" b="b"/>
            <a:pathLst>
              <a:path w="8458200" h="777239">
                <a:moveTo>
                  <a:pt x="0" y="129539"/>
                </a:moveTo>
                <a:lnTo>
                  <a:pt x="10180" y="79134"/>
                </a:lnTo>
                <a:lnTo>
                  <a:pt x="37942" y="37957"/>
                </a:lnTo>
                <a:lnTo>
                  <a:pt x="79118" y="10185"/>
                </a:lnTo>
                <a:lnTo>
                  <a:pt x="129539" y="0"/>
                </a:lnTo>
                <a:lnTo>
                  <a:pt x="8328660" y="0"/>
                </a:lnTo>
                <a:lnTo>
                  <a:pt x="8379065" y="10185"/>
                </a:lnTo>
                <a:lnTo>
                  <a:pt x="8420242" y="37957"/>
                </a:lnTo>
                <a:lnTo>
                  <a:pt x="8448014" y="79134"/>
                </a:lnTo>
                <a:lnTo>
                  <a:pt x="8458200" y="129539"/>
                </a:lnTo>
                <a:lnTo>
                  <a:pt x="8458200" y="647700"/>
                </a:lnTo>
                <a:lnTo>
                  <a:pt x="8448014" y="698105"/>
                </a:lnTo>
                <a:lnTo>
                  <a:pt x="8420242" y="739282"/>
                </a:lnTo>
                <a:lnTo>
                  <a:pt x="8379065" y="767054"/>
                </a:lnTo>
                <a:lnTo>
                  <a:pt x="8328660" y="777239"/>
                </a:lnTo>
                <a:lnTo>
                  <a:pt x="129539" y="777239"/>
                </a:lnTo>
                <a:lnTo>
                  <a:pt x="79118" y="767054"/>
                </a:lnTo>
                <a:lnTo>
                  <a:pt x="37942" y="739282"/>
                </a:lnTo>
                <a:lnTo>
                  <a:pt x="10180" y="698105"/>
                </a:lnTo>
                <a:lnTo>
                  <a:pt x="0" y="647700"/>
                </a:lnTo>
                <a:lnTo>
                  <a:pt x="0" y="129539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07415" y="1949955"/>
            <a:ext cx="11277600" cy="774701"/>
          </a:xfrm>
          <a:custGeom>
            <a:avLst/>
            <a:gdLst/>
            <a:ahLst/>
            <a:cxnLst/>
            <a:rect l="l" t="t" r="r" b="b"/>
            <a:pathLst>
              <a:path w="8458200" h="774700">
                <a:moveTo>
                  <a:pt x="8329168" y="0"/>
                </a:moveTo>
                <a:lnTo>
                  <a:pt x="129032" y="0"/>
                </a:lnTo>
                <a:lnTo>
                  <a:pt x="78808" y="10142"/>
                </a:lnTo>
                <a:lnTo>
                  <a:pt x="37793" y="37798"/>
                </a:lnTo>
                <a:lnTo>
                  <a:pt x="10140" y="78813"/>
                </a:lnTo>
                <a:lnTo>
                  <a:pt x="0" y="129031"/>
                </a:lnTo>
                <a:lnTo>
                  <a:pt x="0" y="645159"/>
                </a:lnTo>
                <a:lnTo>
                  <a:pt x="10140" y="695378"/>
                </a:lnTo>
                <a:lnTo>
                  <a:pt x="37793" y="736393"/>
                </a:lnTo>
                <a:lnTo>
                  <a:pt x="78808" y="764049"/>
                </a:lnTo>
                <a:lnTo>
                  <a:pt x="129032" y="774191"/>
                </a:lnTo>
                <a:lnTo>
                  <a:pt x="8329168" y="774191"/>
                </a:lnTo>
                <a:lnTo>
                  <a:pt x="8379386" y="764049"/>
                </a:lnTo>
                <a:lnTo>
                  <a:pt x="8420401" y="736393"/>
                </a:lnTo>
                <a:lnTo>
                  <a:pt x="8448057" y="695378"/>
                </a:lnTo>
                <a:lnTo>
                  <a:pt x="8458200" y="645159"/>
                </a:lnTo>
                <a:lnTo>
                  <a:pt x="8458200" y="129031"/>
                </a:lnTo>
                <a:lnTo>
                  <a:pt x="8448057" y="78813"/>
                </a:lnTo>
                <a:lnTo>
                  <a:pt x="8420401" y="37798"/>
                </a:lnTo>
                <a:lnTo>
                  <a:pt x="8379386" y="10142"/>
                </a:lnTo>
                <a:lnTo>
                  <a:pt x="8329168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7415" y="1949955"/>
            <a:ext cx="11277600" cy="774701"/>
          </a:xfrm>
          <a:custGeom>
            <a:avLst/>
            <a:gdLst/>
            <a:ahLst/>
            <a:cxnLst/>
            <a:rect l="l" t="t" r="r" b="b"/>
            <a:pathLst>
              <a:path w="8458200" h="774700">
                <a:moveTo>
                  <a:pt x="0" y="129031"/>
                </a:moveTo>
                <a:lnTo>
                  <a:pt x="10140" y="78813"/>
                </a:lnTo>
                <a:lnTo>
                  <a:pt x="37793" y="37798"/>
                </a:lnTo>
                <a:lnTo>
                  <a:pt x="78808" y="10142"/>
                </a:lnTo>
                <a:lnTo>
                  <a:pt x="129032" y="0"/>
                </a:lnTo>
                <a:lnTo>
                  <a:pt x="8329168" y="0"/>
                </a:lnTo>
                <a:lnTo>
                  <a:pt x="8379386" y="10142"/>
                </a:lnTo>
                <a:lnTo>
                  <a:pt x="8420401" y="37798"/>
                </a:lnTo>
                <a:lnTo>
                  <a:pt x="8448057" y="78813"/>
                </a:lnTo>
                <a:lnTo>
                  <a:pt x="8458200" y="129031"/>
                </a:lnTo>
                <a:lnTo>
                  <a:pt x="8458200" y="645159"/>
                </a:lnTo>
                <a:lnTo>
                  <a:pt x="8448057" y="695378"/>
                </a:lnTo>
                <a:lnTo>
                  <a:pt x="8420401" y="736393"/>
                </a:lnTo>
                <a:lnTo>
                  <a:pt x="8379386" y="764049"/>
                </a:lnTo>
                <a:lnTo>
                  <a:pt x="8329168" y="774191"/>
                </a:lnTo>
                <a:lnTo>
                  <a:pt x="129032" y="774191"/>
                </a:lnTo>
                <a:lnTo>
                  <a:pt x="78808" y="764049"/>
                </a:lnTo>
                <a:lnTo>
                  <a:pt x="37793" y="736393"/>
                </a:lnTo>
                <a:lnTo>
                  <a:pt x="10140" y="695378"/>
                </a:lnTo>
                <a:lnTo>
                  <a:pt x="0" y="645159"/>
                </a:lnTo>
                <a:lnTo>
                  <a:pt x="0" y="129031"/>
                </a:lnTo>
                <a:close/>
              </a:path>
            </a:pathLst>
          </a:custGeom>
          <a:ln w="2590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07415" y="2939034"/>
            <a:ext cx="11277600" cy="791210"/>
          </a:xfrm>
          <a:custGeom>
            <a:avLst/>
            <a:gdLst/>
            <a:ahLst/>
            <a:cxnLst/>
            <a:rect l="l" t="t" r="r" b="b"/>
            <a:pathLst>
              <a:path w="8458200" h="791210">
                <a:moveTo>
                  <a:pt x="8326374" y="0"/>
                </a:moveTo>
                <a:lnTo>
                  <a:pt x="131826" y="0"/>
                </a:lnTo>
                <a:lnTo>
                  <a:pt x="90157" y="6723"/>
                </a:lnTo>
                <a:lnTo>
                  <a:pt x="53969" y="25444"/>
                </a:lnTo>
                <a:lnTo>
                  <a:pt x="25433" y="53986"/>
                </a:lnTo>
                <a:lnTo>
                  <a:pt x="6720" y="90172"/>
                </a:lnTo>
                <a:lnTo>
                  <a:pt x="0" y="131825"/>
                </a:lnTo>
                <a:lnTo>
                  <a:pt x="0" y="659129"/>
                </a:lnTo>
                <a:lnTo>
                  <a:pt x="6720" y="700783"/>
                </a:lnTo>
                <a:lnTo>
                  <a:pt x="25433" y="736969"/>
                </a:lnTo>
                <a:lnTo>
                  <a:pt x="53969" y="765511"/>
                </a:lnTo>
                <a:lnTo>
                  <a:pt x="90157" y="784232"/>
                </a:lnTo>
                <a:lnTo>
                  <a:pt x="131826" y="790955"/>
                </a:lnTo>
                <a:lnTo>
                  <a:pt x="8326374" y="790955"/>
                </a:lnTo>
                <a:lnTo>
                  <a:pt x="8368027" y="784232"/>
                </a:lnTo>
                <a:lnTo>
                  <a:pt x="8404213" y="765511"/>
                </a:lnTo>
                <a:lnTo>
                  <a:pt x="8432755" y="736969"/>
                </a:lnTo>
                <a:lnTo>
                  <a:pt x="8451476" y="700783"/>
                </a:lnTo>
                <a:lnTo>
                  <a:pt x="8458200" y="659129"/>
                </a:lnTo>
                <a:lnTo>
                  <a:pt x="8458200" y="131825"/>
                </a:lnTo>
                <a:lnTo>
                  <a:pt x="8451476" y="90172"/>
                </a:lnTo>
                <a:lnTo>
                  <a:pt x="8432755" y="53986"/>
                </a:lnTo>
                <a:lnTo>
                  <a:pt x="8404213" y="25444"/>
                </a:lnTo>
                <a:lnTo>
                  <a:pt x="8368027" y="6723"/>
                </a:lnTo>
                <a:lnTo>
                  <a:pt x="8326374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7415" y="2939034"/>
            <a:ext cx="11277600" cy="791210"/>
          </a:xfrm>
          <a:custGeom>
            <a:avLst/>
            <a:gdLst/>
            <a:ahLst/>
            <a:cxnLst/>
            <a:rect l="l" t="t" r="r" b="b"/>
            <a:pathLst>
              <a:path w="8458200" h="791210">
                <a:moveTo>
                  <a:pt x="0" y="131825"/>
                </a:moveTo>
                <a:lnTo>
                  <a:pt x="6720" y="90172"/>
                </a:lnTo>
                <a:lnTo>
                  <a:pt x="25433" y="53986"/>
                </a:lnTo>
                <a:lnTo>
                  <a:pt x="53969" y="25444"/>
                </a:lnTo>
                <a:lnTo>
                  <a:pt x="90157" y="6723"/>
                </a:lnTo>
                <a:lnTo>
                  <a:pt x="131826" y="0"/>
                </a:lnTo>
                <a:lnTo>
                  <a:pt x="8326374" y="0"/>
                </a:lnTo>
                <a:lnTo>
                  <a:pt x="8368027" y="6723"/>
                </a:lnTo>
                <a:lnTo>
                  <a:pt x="8404213" y="25444"/>
                </a:lnTo>
                <a:lnTo>
                  <a:pt x="8432755" y="53986"/>
                </a:lnTo>
                <a:lnTo>
                  <a:pt x="8451476" y="90172"/>
                </a:lnTo>
                <a:lnTo>
                  <a:pt x="8458200" y="131825"/>
                </a:lnTo>
                <a:lnTo>
                  <a:pt x="8458200" y="659129"/>
                </a:lnTo>
                <a:lnTo>
                  <a:pt x="8451476" y="700783"/>
                </a:lnTo>
                <a:lnTo>
                  <a:pt x="8432755" y="736969"/>
                </a:lnTo>
                <a:lnTo>
                  <a:pt x="8404213" y="765511"/>
                </a:lnTo>
                <a:lnTo>
                  <a:pt x="8368027" y="784232"/>
                </a:lnTo>
                <a:lnTo>
                  <a:pt x="8326374" y="790955"/>
                </a:lnTo>
                <a:lnTo>
                  <a:pt x="131826" y="790955"/>
                </a:lnTo>
                <a:lnTo>
                  <a:pt x="90157" y="784232"/>
                </a:lnTo>
                <a:lnTo>
                  <a:pt x="53969" y="765511"/>
                </a:lnTo>
                <a:lnTo>
                  <a:pt x="25433" y="736969"/>
                </a:lnTo>
                <a:lnTo>
                  <a:pt x="6720" y="700783"/>
                </a:lnTo>
                <a:lnTo>
                  <a:pt x="0" y="659129"/>
                </a:lnTo>
                <a:lnTo>
                  <a:pt x="0" y="13182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07415" y="3911345"/>
            <a:ext cx="11277600" cy="757555"/>
          </a:xfrm>
          <a:custGeom>
            <a:avLst/>
            <a:gdLst/>
            <a:ahLst/>
            <a:cxnLst/>
            <a:rect l="l" t="t" r="r" b="b"/>
            <a:pathLst>
              <a:path w="8458200" h="757554">
                <a:moveTo>
                  <a:pt x="8331962" y="0"/>
                </a:moveTo>
                <a:lnTo>
                  <a:pt x="126238" y="0"/>
                </a:lnTo>
                <a:lnTo>
                  <a:pt x="77098" y="9919"/>
                </a:lnTo>
                <a:lnTo>
                  <a:pt x="36972" y="36972"/>
                </a:lnTo>
                <a:lnTo>
                  <a:pt x="9919" y="77098"/>
                </a:lnTo>
                <a:lnTo>
                  <a:pt x="0" y="126237"/>
                </a:lnTo>
                <a:lnTo>
                  <a:pt x="0" y="631189"/>
                </a:lnTo>
                <a:lnTo>
                  <a:pt x="9919" y="680329"/>
                </a:lnTo>
                <a:lnTo>
                  <a:pt x="36972" y="720455"/>
                </a:lnTo>
                <a:lnTo>
                  <a:pt x="77098" y="747508"/>
                </a:lnTo>
                <a:lnTo>
                  <a:pt x="126238" y="757427"/>
                </a:lnTo>
                <a:lnTo>
                  <a:pt x="8331962" y="757427"/>
                </a:lnTo>
                <a:lnTo>
                  <a:pt x="8381101" y="747508"/>
                </a:lnTo>
                <a:lnTo>
                  <a:pt x="8421227" y="720455"/>
                </a:lnTo>
                <a:lnTo>
                  <a:pt x="8448280" y="680329"/>
                </a:lnTo>
                <a:lnTo>
                  <a:pt x="8458200" y="631189"/>
                </a:lnTo>
                <a:lnTo>
                  <a:pt x="8458200" y="126237"/>
                </a:lnTo>
                <a:lnTo>
                  <a:pt x="8448280" y="77098"/>
                </a:lnTo>
                <a:lnTo>
                  <a:pt x="8421227" y="36972"/>
                </a:lnTo>
                <a:lnTo>
                  <a:pt x="8381101" y="9919"/>
                </a:lnTo>
                <a:lnTo>
                  <a:pt x="8331962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7415" y="3911345"/>
            <a:ext cx="11277600" cy="757555"/>
          </a:xfrm>
          <a:custGeom>
            <a:avLst/>
            <a:gdLst/>
            <a:ahLst/>
            <a:cxnLst/>
            <a:rect l="l" t="t" r="r" b="b"/>
            <a:pathLst>
              <a:path w="8458200" h="757554">
                <a:moveTo>
                  <a:pt x="0" y="126237"/>
                </a:moveTo>
                <a:lnTo>
                  <a:pt x="9919" y="77098"/>
                </a:lnTo>
                <a:lnTo>
                  <a:pt x="36972" y="36972"/>
                </a:lnTo>
                <a:lnTo>
                  <a:pt x="77098" y="9919"/>
                </a:lnTo>
                <a:lnTo>
                  <a:pt x="126238" y="0"/>
                </a:lnTo>
                <a:lnTo>
                  <a:pt x="8331962" y="0"/>
                </a:lnTo>
                <a:lnTo>
                  <a:pt x="8381101" y="9919"/>
                </a:lnTo>
                <a:lnTo>
                  <a:pt x="8421227" y="36972"/>
                </a:lnTo>
                <a:lnTo>
                  <a:pt x="8448280" y="77098"/>
                </a:lnTo>
                <a:lnTo>
                  <a:pt x="8458200" y="126237"/>
                </a:lnTo>
                <a:lnTo>
                  <a:pt x="8458200" y="631189"/>
                </a:lnTo>
                <a:lnTo>
                  <a:pt x="8448280" y="680329"/>
                </a:lnTo>
                <a:lnTo>
                  <a:pt x="8421227" y="720455"/>
                </a:lnTo>
                <a:lnTo>
                  <a:pt x="8381101" y="747508"/>
                </a:lnTo>
                <a:lnTo>
                  <a:pt x="8331962" y="757427"/>
                </a:lnTo>
                <a:lnTo>
                  <a:pt x="126238" y="757427"/>
                </a:lnTo>
                <a:lnTo>
                  <a:pt x="77098" y="747508"/>
                </a:lnTo>
                <a:lnTo>
                  <a:pt x="36972" y="720455"/>
                </a:lnTo>
                <a:lnTo>
                  <a:pt x="9919" y="680329"/>
                </a:lnTo>
                <a:lnTo>
                  <a:pt x="0" y="631189"/>
                </a:lnTo>
                <a:lnTo>
                  <a:pt x="0" y="126237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07415" y="4972049"/>
            <a:ext cx="11277600" cy="698500"/>
          </a:xfrm>
          <a:custGeom>
            <a:avLst/>
            <a:gdLst/>
            <a:ahLst/>
            <a:cxnLst/>
            <a:rect l="l" t="t" r="r" b="b"/>
            <a:pathLst>
              <a:path w="8458200" h="698500">
                <a:moveTo>
                  <a:pt x="8341868" y="0"/>
                </a:moveTo>
                <a:lnTo>
                  <a:pt x="116332" y="0"/>
                </a:lnTo>
                <a:lnTo>
                  <a:pt x="71049" y="9140"/>
                </a:lnTo>
                <a:lnTo>
                  <a:pt x="34072" y="34067"/>
                </a:lnTo>
                <a:lnTo>
                  <a:pt x="9141" y="71044"/>
                </a:lnTo>
                <a:lnTo>
                  <a:pt x="0" y="116332"/>
                </a:lnTo>
                <a:lnTo>
                  <a:pt x="0" y="581660"/>
                </a:lnTo>
                <a:lnTo>
                  <a:pt x="9141" y="626947"/>
                </a:lnTo>
                <a:lnTo>
                  <a:pt x="34072" y="663924"/>
                </a:lnTo>
                <a:lnTo>
                  <a:pt x="71049" y="688851"/>
                </a:lnTo>
                <a:lnTo>
                  <a:pt x="116332" y="697992"/>
                </a:lnTo>
                <a:lnTo>
                  <a:pt x="8341868" y="697992"/>
                </a:lnTo>
                <a:lnTo>
                  <a:pt x="8387155" y="688851"/>
                </a:lnTo>
                <a:lnTo>
                  <a:pt x="8424132" y="663924"/>
                </a:lnTo>
                <a:lnTo>
                  <a:pt x="8449059" y="626947"/>
                </a:lnTo>
                <a:lnTo>
                  <a:pt x="8458200" y="581660"/>
                </a:lnTo>
                <a:lnTo>
                  <a:pt x="8458200" y="116332"/>
                </a:lnTo>
                <a:lnTo>
                  <a:pt x="8449059" y="71044"/>
                </a:lnTo>
                <a:lnTo>
                  <a:pt x="8424132" y="34067"/>
                </a:lnTo>
                <a:lnTo>
                  <a:pt x="8387155" y="9140"/>
                </a:lnTo>
                <a:lnTo>
                  <a:pt x="8341868" y="0"/>
                </a:lnTo>
                <a:close/>
              </a:path>
            </a:pathLst>
          </a:custGeom>
          <a:solidFill>
            <a:srgbClr val="C4BC9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26425" y="1088898"/>
            <a:ext cx="10998199" cy="4434809"/>
          </a:xfrm>
          <a:prstGeom prst="rect">
            <a:avLst/>
          </a:prstGeom>
        </p:spPr>
        <p:txBody>
          <a:bodyPr vert="horz" wrap="square" lIns="0" tIns="61219" rIns="0" bIns="0" rtlCol="0">
            <a:spAutoFit/>
          </a:bodyPr>
          <a:lstStyle/>
          <a:p>
            <a:pPr marL="19650" marR="323471">
              <a:lnSpc>
                <a:spcPts val="2225"/>
              </a:lnSpc>
              <a:spcBef>
                <a:spcPts val="483"/>
              </a:spcBef>
            </a:pPr>
            <a:r>
              <a:rPr spc="-5" dirty="0">
                <a:latin typeface="Arial"/>
                <a:cs typeface="Arial"/>
              </a:rPr>
              <a:t>Các phần </a:t>
            </a:r>
            <a:r>
              <a:rPr dirty="0">
                <a:latin typeface="Arial"/>
                <a:cs typeface="Arial"/>
              </a:rPr>
              <a:t>tử IMG </a:t>
            </a:r>
            <a:r>
              <a:rPr spc="-5" dirty="0">
                <a:latin typeface="Arial"/>
                <a:cs typeface="Arial"/>
              </a:rPr>
              <a:t>là một 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5" dirty="0">
                <a:latin typeface="Arial"/>
                <a:cs typeface="Arial"/>
              </a:rPr>
              <a:t>rỗng, </a:t>
            </a:r>
            <a:r>
              <a:rPr dirty="0">
                <a:latin typeface="Arial"/>
                <a:cs typeface="Arial"/>
              </a:rPr>
              <a:t>cho </a:t>
            </a:r>
            <a:r>
              <a:rPr spc="-5" dirty="0">
                <a:latin typeface="Arial"/>
                <a:cs typeface="Arial"/>
              </a:rPr>
              <a:t>phép </a:t>
            </a:r>
            <a:r>
              <a:rPr spc="-11" dirty="0">
                <a:latin typeface="Arial"/>
                <a:cs typeface="Arial"/>
              </a:rPr>
              <a:t>người </a:t>
            </a:r>
            <a:r>
              <a:rPr spc="-5" dirty="0">
                <a:latin typeface="Arial"/>
                <a:cs typeface="Arial"/>
              </a:rPr>
              <a:t>dùng để chèn một hình  </a:t>
            </a:r>
            <a:r>
              <a:rPr spc="-11" dirty="0">
                <a:latin typeface="Arial"/>
                <a:cs typeface="Arial"/>
              </a:rPr>
              <a:t>ảnh.</a:t>
            </a:r>
            <a:endParaRPr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18893"/>
            <a:r>
              <a:rPr spc="-5" dirty="0">
                <a:latin typeface="Arial"/>
                <a:cs typeface="Arial"/>
              </a:rPr>
              <a:t>Nó </a:t>
            </a:r>
            <a:r>
              <a:rPr dirty="0">
                <a:latin typeface="Arial"/>
                <a:cs typeface="Arial"/>
              </a:rPr>
              <a:t>cho </a:t>
            </a:r>
            <a:r>
              <a:rPr spc="-5" dirty="0">
                <a:latin typeface="Arial"/>
                <a:cs typeface="Arial"/>
              </a:rPr>
              <a:t>phép chèn </a:t>
            </a:r>
            <a:r>
              <a:rPr dirty="0">
                <a:latin typeface="Arial"/>
                <a:cs typeface="Arial"/>
              </a:rPr>
              <a:t>các </a:t>
            </a:r>
            <a:r>
              <a:rPr spc="-5" dirty="0">
                <a:latin typeface="Arial"/>
                <a:cs typeface="Arial"/>
              </a:rPr>
              <a:t>hình ảnh </a:t>
            </a:r>
            <a:r>
              <a:rPr dirty="0">
                <a:latin typeface="Arial"/>
                <a:cs typeface="Arial"/>
              </a:rPr>
              <a:t>và </a:t>
            </a:r>
            <a:r>
              <a:rPr spc="-11" dirty="0">
                <a:latin typeface="Arial"/>
                <a:cs typeface="Arial"/>
              </a:rPr>
              <a:t>biểu</a:t>
            </a:r>
            <a:r>
              <a:rPr spc="35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đồ.</a:t>
            </a:r>
            <a:endParaRPr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 dirty="0">
              <a:latin typeface="Times New Roman"/>
              <a:cs typeface="Times New Roman"/>
            </a:endParaRPr>
          </a:p>
          <a:p>
            <a:pPr>
              <a:spcBef>
                <a:spcPts val="5"/>
              </a:spcBef>
            </a:pPr>
            <a:endParaRPr sz="3000" dirty="0">
              <a:latin typeface="Times New Roman"/>
              <a:cs typeface="Times New Roman"/>
            </a:endParaRPr>
          </a:p>
          <a:p>
            <a:pPr marL="20407" marR="362015">
              <a:lnSpc>
                <a:spcPts val="2225"/>
              </a:lnSpc>
            </a:pPr>
            <a:r>
              <a:rPr spc="-5" dirty="0">
                <a:latin typeface="Arial"/>
                <a:cs typeface="Arial"/>
              </a:rPr>
              <a:t>Các định dạng đồ họa thường được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11" dirty="0">
                <a:latin typeface="Arial"/>
                <a:cs typeface="Arial"/>
              </a:rPr>
              <a:t>dụng </a:t>
            </a:r>
            <a:r>
              <a:rPr spc="-5" dirty="0">
                <a:latin typeface="Arial"/>
                <a:cs typeface="Arial"/>
              </a:rPr>
              <a:t>được hỗ trợ </a:t>
            </a:r>
            <a:r>
              <a:rPr spc="-11" dirty="0">
                <a:latin typeface="Arial"/>
                <a:cs typeface="Arial"/>
              </a:rPr>
              <a:t>được </a:t>
            </a:r>
            <a:r>
              <a:rPr dirty="0">
                <a:latin typeface="Arial"/>
                <a:cs typeface="Arial"/>
              </a:rPr>
              <a:t>cụ thể </a:t>
            </a:r>
            <a:r>
              <a:rPr spc="-5" dirty="0">
                <a:latin typeface="Arial"/>
                <a:cs typeface="Arial"/>
              </a:rPr>
              <a:t>là, </a:t>
            </a:r>
            <a:r>
              <a:rPr spc="-60" dirty="0">
                <a:latin typeface="Arial"/>
                <a:cs typeface="Arial"/>
              </a:rPr>
              <a:t>GIF,  </a:t>
            </a:r>
            <a:r>
              <a:rPr dirty="0">
                <a:latin typeface="Arial"/>
                <a:cs typeface="Arial"/>
              </a:rPr>
              <a:t>JPEG, </a:t>
            </a:r>
            <a:r>
              <a:rPr spc="-5" dirty="0">
                <a:latin typeface="Arial"/>
                <a:cs typeface="Arial"/>
              </a:rPr>
              <a:t>bitmap </a:t>
            </a:r>
            <a:r>
              <a:rPr dirty="0">
                <a:latin typeface="Arial"/>
                <a:cs typeface="Arial"/>
              </a:rPr>
              <a:t>(BMP), </a:t>
            </a:r>
            <a:r>
              <a:rPr spc="-5" dirty="0">
                <a:latin typeface="Arial"/>
                <a:cs typeface="Arial"/>
              </a:rPr>
              <a:t>và</a:t>
            </a:r>
            <a:r>
              <a:rPr spc="-19" dirty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PNG.</a:t>
            </a:r>
          </a:p>
          <a:p>
            <a:pPr>
              <a:lnSpc>
                <a:spcPct val="100000"/>
              </a:lnSpc>
            </a:pPr>
            <a:endParaRPr sz="2400" dirty="0">
              <a:latin typeface="Times New Roman"/>
              <a:cs typeface="Times New Roman"/>
            </a:endParaRPr>
          </a:p>
          <a:p>
            <a:pPr marL="18139" marR="6047">
              <a:lnSpc>
                <a:spcPts val="2225"/>
              </a:lnSpc>
              <a:spcBef>
                <a:spcPts val="1766"/>
              </a:spcBef>
            </a:pPr>
            <a:r>
              <a:rPr dirty="0">
                <a:latin typeface="Arial"/>
                <a:cs typeface="Arial"/>
              </a:rPr>
              <a:t>Thẻ &lt;img&gt; </a:t>
            </a:r>
            <a:r>
              <a:rPr spc="-11" dirty="0">
                <a:latin typeface="Arial"/>
                <a:cs typeface="Arial"/>
              </a:rPr>
              <a:t>giành </a:t>
            </a:r>
            <a:r>
              <a:rPr spc="-5" dirty="0">
                <a:latin typeface="Arial"/>
                <a:cs typeface="Arial"/>
              </a:rPr>
              <a:t>ra không gian </a:t>
            </a:r>
            <a:r>
              <a:rPr dirty="0">
                <a:latin typeface="Arial"/>
                <a:cs typeface="Arial"/>
              </a:rPr>
              <a:t>cho </a:t>
            </a:r>
            <a:r>
              <a:rPr spc="-5" dirty="0">
                <a:latin typeface="Arial"/>
                <a:cs typeface="Arial"/>
              </a:rPr>
              <a:t>hình ảnh </a:t>
            </a:r>
            <a:r>
              <a:rPr dirty="0">
                <a:latin typeface="Arial"/>
                <a:cs typeface="Arial"/>
              </a:rPr>
              <a:t>và </a:t>
            </a:r>
            <a:r>
              <a:rPr spc="-5" dirty="0">
                <a:latin typeface="Arial"/>
                <a:cs typeface="Arial"/>
              </a:rPr>
              <a:t>không chèn hình ảnh trong trang  </a:t>
            </a:r>
            <a:r>
              <a:rPr dirty="0">
                <a:latin typeface="Arial"/>
                <a:cs typeface="Arial"/>
              </a:rPr>
              <a:t>HTML.</a:t>
            </a:r>
          </a:p>
          <a:p>
            <a:pPr>
              <a:lnSpc>
                <a:spcPct val="100000"/>
              </a:lnSpc>
            </a:pPr>
            <a:endParaRPr sz="2400" dirty="0">
              <a:latin typeface="Times New Roman"/>
              <a:cs typeface="Times New Roman"/>
            </a:endParaRPr>
          </a:p>
          <a:p>
            <a:pPr marL="15114">
              <a:spcBef>
                <a:spcPts val="1934"/>
              </a:spcBef>
            </a:pPr>
            <a:r>
              <a:rPr spc="-5" dirty="0">
                <a:latin typeface="Arial"/>
                <a:cs typeface="Arial"/>
              </a:rPr>
              <a:t>Nó tạo ra một mối </a:t>
            </a:r>
            <a:r>
              <a:rPr spc="-11" dirty="0">
                <a:latin typeface="Arial"/>
                <a:cs typeface="Arial"/>
              </a:rPr>
              <a:t>liên </a:t>
            </a:r>
            <a:r>
              <a:rPr spc="-5" dirty="0">
                <a:latin typeface="Arial"/>
                <a:cs typeface="Arial"/>
              </a:rPr>
              <a:t>hệ </a:t>
            </a:r>
            <a:r>
              <a:rPr spc="-11" dirty="0">
                <a:latin typeface="Arial"/>
                <a:cs typeface="Arial"/>
              </a:rPr>
              <a:t>giữa </a:t>
            </a:r>
            <a:r>
              <a:rPr spc="-5" dirty="0">
                <a:latin typeface="Arial"/>
                <a:cs typeface="Arial"/>
              </a:rPr>
              <a:t>hình ảnh </a:t>
            </a:r>
            <a:r>
              <a:rPr dirty="0">
                <a:latin typeface="Arial"/>
                <a:cs typeface="Arial"/>
              </a:rPr>
              <a:t>và các </a:t>
            </a:r>
            <a:r>
              <a:rPr spc="-5" dirty="0">
                <a:latin typeface="Arial"/>
                <a:cs typeface="Arial"/>
              </a:rPr>
              <a:t>trang</a:t>
            </a:r>
            <a:r>
              <a:rPr spc="49" dirty="0">
                <a:latin typeface="Arial"/>
                <a:cs typeface="Arial"/>
              </a:rPr>
              <a:t> </a:t>
            </a:r>
            <a:r>
              <a:rPr spc="-5" dirty="0">
                <a:latin typeface="Arial"/>
                <a:cs typeface="Arial"/>
              </a:rPr>
              <a:t>HTML.</a:t>
            </a:r>
            <a:endParaRPr dirty="0">
              <a:latin typeface="Arial"/>
              <a:cs typeface="Arial"/>
            </a:endParaRPr>
          </a:p>
        </p:txBody>
      </p:sp>
      <p:sp>
        <p:nvSpPr>
          <p:cNvPr id="1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7</a:t>
            </a:r>
            <a:r>
              <a:rPr lang="vi-VN" smtClean="0"/>
              <a:t>-</a:t>
            </a:r>
            <a:r>
              <a:rPr lang="en-US" smtClean="0"/>
              <a:t> Đồ họa và hình ảnh động trong CSS3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81315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6956</TotalTime>
  <Words>4405</Words>
  <Application>Microsoft Office PowerPoint</Application>
  <PresentationFormat>Custom</PresentationFormat>
  <Paragraphs>732</Paragraphs>
  <Slides>45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47" baseType="lpstr">
      <vt:lpstr>Office Theme</vt:lpstr>
      <vt:lpstr>1_Office Theme</vt:lpstr>
      <vt:lpstr>Bài 7 Đồ họa và hình ảnh động trong CSS3 </vt:lpstr>
      <vt:lpstr>MỤC TIÊU</vt:lpstr>
      <vt:lpstr>ĐỊNH DẠNG HÌNH ẢNH 1-4</vt:lpstr>
      <vt:lpstr>ĐỊNH DẠNG HÌNH ẢNH 2-4</vt:lpstr>
      <vt:lpstr>ĐỊNH DẠNG HÌNH ẢNH 3-4</vt:lpstr>
      <vt:lpstr>ĐỊNH DẠNG HÌNH ẢNH 4-4</vt:lpstr>
      <vt:lpstr>ĐỊNH DẠNG HÌNH ẢNH CHO WEB 1-2</vt:lpstr>
      <vt:lpstr>ĐỊNH DẠNG HÌNH ẢNH CHO WEB 2-2</vt:lpstr>
      <vt:lpstr>CHÈN HÌNH ẢNH 1-6</vt:lpstr>
      <vt:lpstr>CHÈN HÌNH ẢNH 2-6</vt:lpstr>
      <vt:lpstr>CHÈN HÌNH ẢNH 3-6</vt:lpstr>
      <vt:lpstr>CHÈN HÌNH ẢNH 4-6</vt:lpstr>
      <vt:lpstr>CHÈN HÌNH ẢNH 5-6</vt:lpstr>
      <vt:lpstr>CHÈN HÌNH ẢNH 6-6</vt:lpstr>
      <vt:lpstr>KÍCH THƯỚC VÀ PADDING ẢNH TRONG CSS 1-2</vt:lpstr>
      <vt:lpstr>KÍCH THƯỚC VÀ PADDING ẢNH TRONG CSS 2-2</vt:lpstr>
      <vt:lpstr>PADDING 1-3</vt:lpstr>
      <vt:lpstr>PADDING 2-3</vt:lpstr>
      <vt:lpstr>PADDING 3-3</vt:lpstr>
      <vt:lpstr>HÌNH ẢNH THU NHỎ (THUMBNAIL) 1-5</vt:lpstr>
      <vt:lpstr>Hình ảnh thu nhỏ (Thumbnail) 2-5</vt:lpstr>
      <vt:lpstr>Hình ảnh thu nhỏ (Thumbnail) 3-5</vt:lpstr>
      <vt:lpstr>Hình ảnh thu nhỏ (Thumbnail) 4-5</vt:lpstr>
      <vt:lpstr>HÌNH ẢNH THU NHỎ (THUMBNAIL) 5-5</vt:lpstr>
      <vt:lpstr>LÀM VIỆC VỚI TRANSITIONS CSS3 1-6</vt:lpstr>
      <vt:lpstr>LÀM VIỆC VỚI TRANSITIONS CSS3 2-6</vt:lpstr>
      <vt:lpstr>LÀM VIỆC VỚI TRANSITIONS CSS3 3-6</vt:lpstr>
      <vt:lpstr>LÀM VIỆC VỚI TRANSITIONS CSS3 4-6</vt:lpstr>
      <vt:lpstr>LÀM VIỆC VỚI TRANSITIONS CSS3 5-6</vt:lpstr>
      <vt:lpstr>LÀM VIỆC VỚI TRANSITIONS CSS3 6-6</vt:lpstr>
      <vt:lpstr>CSS3 ANIMATION (HOẠT ẢNH)</vt:lpstr>
      <vt:lpstr>CẤU HÌNH ANIMATION 1-7</vt:lpstr>
      <vt:lpstr>CẤU HÌNH ANIMATION 2-7</vt:lpstr>
      <vt:lpstr>CẤU HÌNH ANIMATION 3-7</vt:lpstr>
      <vt:lpstr>CẤU HÌNH ANIMATION 4-7</vt:lpstr>
      <vt:lpstr>CẤU HÌNH ANIMATION 5-7</vt:lpstr>
      <vt:lpstr>CẤU HÌNH ANIMATION 6-7</vt:lpstr>
      <vt:lpstr>CẤU HÌNH ANIMATION 7-7</vt:lpstr>
      <vt:lpstr>SỬ DỤNG CSS3 TRÊN THIẾT BỊ MOBILE 1-2</vt:lpstr>
      <vt:lpstr>SỬ DỤNG CSS3 TRÊN THIẾT BỊ MOBILE 2-2</vt:lpstr>
      <vt:lpstr>TỐI ƯU KHẢ NĂNG TƯƠNG THÍCH VỚI BROWSER 1-3</vt:lpstr>
      <vt:lpstr>TỐI ƯU KHẢ NĂNG TƯƠNG THÍCH VỚI BROWSER 3-3</vt:lpstr>
      <vt:lpstr>TỔNG KẾT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Huy Dang</dc:creator>
  <cp:lastModifiedBy>Nguyen </cp:lastModifiedBy>
  <cp:revision>2080</cp:revision>
  <dcterms:created xsi:type="dcterms:W3CDTF">2018-01-11T08:27:42Z</dcterms:created>
  <dcterms:modified xsi:type="dcterms:W3CDTF">2020-03-13T07:11:07Z</dcterms:modified>
</cp:coreProperties>
</file>